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3" roundtripDataSignature="AMtx7mhDIHQtGnKnElIKW3QY6ngiJ+ET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A8055C-F7C1-4856-AF0A-5B128F2D5148}">
  <a:tblStyle styleId="{EEA8055C-F7C1-4856-AF0A-5B128F2D51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3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3690e2a2a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73690e2a2a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3690e2a2a_1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3690e2a2a_1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73690e2a2a_1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3bbb97373_5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73bbb97373_5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3bbb97373_5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73bbb97373_5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3bbb97373_5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73bbb97373_5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73bbb97373_5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588c8a73d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e588c8a73d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e588c8a73d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588c8a73d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588c8a73d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e588c8a73d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588c8a73d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e588c8a73d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e588c8a73d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588c8a73d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e588c8a73d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e588c8a73d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588c8a73d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e588c8a73d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73bbb97373_5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73bbb97373_5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73bbb97373_5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73bbb97373_5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3bbb97373_5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73bbb97373_5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73c20e5607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73c20e5607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3bbb97373_5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273bbb97373_5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“我們這次的研究圍繞著一個我們自創的策略遊戲…”</a:t>
            </a:r>
            <a:endParaRPr/>
          </a:p>
        </p:txBody>
      </p:sp>
      <p:sp>
        <p:nvSpPr>
          <p:cNvPr id="83" name="Google Shape;8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39eef2af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739eef2af9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37a6c7d2d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737a6c7d2d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37a6c7d2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737a6c7d2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737a6c7d2d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737a6c7d2d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737a6c7d2d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737a6c7d2d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737a6c7d2d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737a6c7d2d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37a6c7d2d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737a6c7d2d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37a6c7d2d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737a6c7d2d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3bbb97373_5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73bbb97373_5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73690e2a2a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73690e2a2a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73690e2a2a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73690e2a2a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73690e2a2a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273690e2a2a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73690e2a2a_1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273690e2a2a_1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73690e2a2a_1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273690e2a2a_1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3690e2a2a_1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273690e2a2a_1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73bbb97373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73bbb97373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273bbb97373_1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73c20e5607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73c20e5607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73c20e5607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737a6c7d2d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737a6c7d2d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73c20e5607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73c20e5607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737a6c7d2d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2737a6c7d2d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e611bdd43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e611bdd43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2e611bdd433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e611bdd433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e611bdd433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e611bdd433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73bbb97373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73bbb97373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273bbb97373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3c8fc51d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73c8fc51d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273c8fc51d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73bbb97373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73bbb97373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273bbb97373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73bbb97373_4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73bbb97373_4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273bbb97373_4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73cc833f18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73cc833f1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273cc833f18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3bbb97373_3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3bbb97373_3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73bbb97373_3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73afa4ecc1_0_1817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g273afa4ecc1_0_1817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g273afa4ecc1_0_18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73afa4ecc1_0_1852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273afa4ecc1_0_1852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273afa4ecc1_0_185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73afa4ecc1_0_185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73afa4ecc1_0_18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6" name="Google Shape;56;g273afa4ecc1_0_185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g273afa4ecc1_0_185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g273afa4ecc1_0_185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273afa4ecc1_0_18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3afa4ecc1_0_1864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2" name="Google Shape;62;g273afa4ecc1_0_1864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63" name="Google Shape;63;g273afa4ecc1_0_186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273afa4ecc1_0_186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273afa4ecc1_0_186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73afa4ecc1_0_1821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273afa4ecc1_0_18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73afa4ecc1_0_182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273afa4ecc1_0_182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273afa4ecc1_0_18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73afa4ecc1_0_182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g273afa4ecc1_0_1828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273afa4ecc1_0_1828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273afa4ecc1_0_18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73afa4ecc1_0_183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g273afa4ecc1_0_18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73afa4ecc1_0_1836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273afa4ecc1_0_1836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273afa4ecc1_0_18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73afa4ecc1_0_1840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g273afa4ecc1_0_18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73afa4ecc1_0_1843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273afa4ecc1_0_1843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g273afa4ecc1_0_1843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g273afa4ecc1_0_1843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g273afa4ecc1_0_18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73afa4ecc1_0_1849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g273afa4ecc1_0_184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73afa4ecc1_0_181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273afa4ecc1_0_181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g273afa4ecc1_0_18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lt2"/>
                </a:solidFill>
              </a:defRPr>
            </a:lvl1pPr>
            <a:lvl2pPr lvl="1" algn="r">
              <a:buNone/>
              <a:defRPr sz="1300">
                <a:solidFill>
                  <a:schemeClr val="lt2"/>
                </a:solidFill>
              </a:defRPr>
            </a:lvl2pPr>
            <a:lvl3pPr lvl="2" algn="r">
              <a:buNone/>
              <a:defRPr sz="1300">
                <a:solidFill>
                  <a:schemeClr val="lt2"/>
                </a:solidFill>
              </a:defRPr>
            </a:lvl3pPr>
            <a:lvl4pPr lvl="3" algn="r">
              <a:buNone/>
              <a:defRPr sz="1300">
                <a:solidFill>
                  <a:schemeClr val="lt2"/>
                </a:solidFill>
              </a:defRPr>
            </a:lvl4pPr>
            <a:lvl5pPr lvl="4" algn="r">
              <a:buNone/>
              <a:defRPr sz="1300">
                <a:solidFill>
                  <a:schemeClr val="lt2"/>
                </a:solidFill>
              </a:defRPr>
            </a:lvl5pPr>
            <a:lvl6pPr lvl="5" algn="r">
              <a:buNone/>
              <a:defRPr sz="1300">
                <a:solidFill>
                  <a:schemeClr val="lt2"/>
                </a:solidFill>
              </a:defRPr>
            </a:lvl6pPr>
            <a:lvl7pPr lvl="6" algn="r">
              <a:buNone/>
              <a:defRPr sz="1300">
                <a:solidFill>
                  <a:schemeClr val="lt2"/>
                </a:solidFill>
              </a:defRPr>
            </a:lvl7pPr>
            <a:lvl8pPr lvl="7" algn="r">
              <a:buNone/>
              <a:defRPr sz="1300">
                <a:solidFill>
                  <a:schemeClr val="lt2"/>
                </a:solidFill>
              </a:defRPr>
            </a:lvl8pPr>
            <a:lvl9pPr lvl="8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sp10651008.itch.io/xxoo-the-potato" TargetMode="External"/><Relationship Id="rId4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956"/>
              <a:buFont typeface="Play"/>
              <a:buNone/>
            </a:pPr>
            <a:r>
              <a:rPr lang="zh-TW"/>
              <a:t>以MCTS實現完全信息賽局之</a:t>
            </a:r>
            <a:br>
              <a:rPr lang="zh-TW"/>
            </a:br>
            <a:r>
              <a:rPr lang="zh-TW"/>
              <a:t>高度泛化人工智慧</a:t>
            </a:r>
            <a:endParaRPr/>
          </a:p>
        </p:txBody>
      </p:sp>
      <p:sp>
        <p:nvSpPr>
          <p:cNvPr id="71" name="Google Shape;71;p1"/>
          <p:cNvSpPr txBox="1"/>
          <p:nvPr>
            <p:ph idx="1" type="subTitle"/>
          </p:nvPr>
        </p:nvSpPr>
        <p:spPr>
          <a:xfrm>
            <a:off x="1524000" y="3729663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sz="2400">
                <a:solidFill>
                  <a:schemeClr val="dk1"/>
                </a:solidFill>
              </a:rPr>
              <a:t>1588 - 7 </a:t>
            </a:r>
            <a:r>
              <a:rPr lang="zh-TW" sz="2400">
                <a:solidFill>
                  <a:schemeClr val="dk1"/>
                </a:solidFill>
              </a:rPr>
              <a:t>劉正惟</a:t>
            </a:r>
            <a:r>
              <a:rPr lang="zh-TW" sz="2400">
                <a:solidFill>
                  <a:schemeClr val="dk1"/>
                </a:solidFill>
              </a:rPr>
              <a:t>, 22 </a:t>
            </a:r>
            <a:r>
              <a:rPr lang="zh-TW" sz="2400">
                <a:solidFill>
                  <a:schemeClr val="dk1"/>
                </a:solidFill>
              </a:rPr>
              <a:t>陳陽天</a:t>
            </a:r>
            <a:r>
              <a:rPr lang="zh-TW" sz="2400">
                <a:solidFill>
                  <a:schemeClr val="dk1"/>
                </a:solidFill>
              </a:rPr>
              <a:t>, 25 </a:t>
            </a:r>
            <a:r>
              <a:rPr lang="zh-TW" sz="2400">
                <a:solidFill>
                  <a:schemeClr val="dk1"/>
                </a:solidFill>
              </a:rPr>
              <a:t>黃柏瑋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sz="2400">
                <a:solidFill>
                  <a:schemeClr val="dk1"/>
                </a:solidFill>
              </a:rPr>
              <a:t>指導教授：陳志宏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2" name="Google Shape;7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1425" y="6487546"/>
            <a:ext cx="340575" cy="3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遊戲初始原型</a:t>
            </a:r>
            <a:endParaRPr/>
          </a:p>
        </p:txBody>
      </p:sp>
      <p:pic>
        <p:nvPicPr>
          <p:cNvPr id="137" name="Google Shape;137;p11"/>
          <p:cNvPicPr preferRelativeResize="0"/>
          <p:nvPr/>
        </p:nvPicPr>
        <p:blipFill rotWithShape="1">
          <a:blip r:embed="rId3">
            <a:alphaModFix/>
          </a:blip>
          <a:srcRect b="5105" l="987" r="1203" t="0"/>
          <a:stretch/>
        </p:blipFill>
        <p:spPr>
          <a:xfrm>
            <a:off x="3867700" y="1435975"/>
            <a:ext cx="8082125" cy="44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1"/>
          <p:cNvSpPr txBox="1"/>
          <p:nvPr/>
        </p:nvSpPr>
        <p:spPr>
          <a:xfrm>
            <a:off x="723375" y="1514275"/>
            <a:ext cx="3144300" cy="46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對X方</a:t>
            </a:r>
            <a:endParaRPr sz="28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有極大的優勢</a:t>
            </a:r>
            <a:endParaRPr sz="28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遊戲相關機制</a:t>
            </a:r>
            <a:endParaRPr sz="2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尚未完善</a:t>
            </a:r>
            <a:endParaRPr sz="2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沒</a:t>
            </a:r>
            <a:r>
              <a:rPr lang="zh-TW" sz="2800">
                <a:solidFill>
                  <a:schemeClr val="dk1"/>
                </a:solidFill>
              </a:rPr>
              <a:t>有「對抗值」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最初遊戲發想</a:t>
            </a:r>
            <a:endParaRPr/>
          </a:p>
        </p:txBody>
      </p:sp>
      <p:sp>
        <p:nvSpPr>
          <p:cNvPr id="145" name="Google Shape;145;p7"/>
          <p:cNvSpPr txBox="1"/>
          <p:nvPr>
            <p:ph idx="1" type="body"/>
          </p:nvPr>
        </p:nvSpPr>
        <p:spPr>
          <a:xfrm>
            <a:off x="979125" y="154377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600">
                <a:solidFill>
                  <a:schemeClr val="dk1"/>
                </a:solidFill>
              </a:rPr>
              <a:t>10*10</a:t>
            </a:r>
            <a:r>
              <a:rPr lang="zh-TW" sz="2600">
                <a:solidFill>
                  <a:schemeClr val="dk1"/>
                </a:solidFill>
              </a:rPr>
              <a:t>的棋盤</a:t>
            </a:r>
            <a:endParaRPr sz="26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600">
                <a:solidFill>
                  <a:schemeClr val="dk1"/>
                </a:solidFill>
              </a:rPr>
              <a:t>使用unity</a:t>
            </a:r>
            <a:endParaRPr sz="26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600">
                <a:solidFill>
                  <a:schemeClr val="dk1"/>
                </a:solidFill>
              </a:rPr>
              <a:t>遊戲配置適當強度的AI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46" name="Google Shape;1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4950" y="791674"/>
            <a:ext cx="4065201" cy="542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500" y="3663870"/>
            <a:ext cx="6972624" cy="19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3690e2a2a_0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AI</a:t>
            </a:r>
            <a:r>
              <a:rPr lang="zh-TW"/>
              <a:t>預計目標</a:t>
            </a:r>
            <a:endParaRPr/>
          </a:p>
        </p:txBody>
      </p:sp>
      <p:sp>
        <p:nvSpPr>
          <p:cNvPr id="153" name="Google Shape;153;g273690e2a2a_0_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13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TW" sz="2600">
                <a:solidFill>
                  <a:schemeClr val="dk1"/>
                </a:solidFill>
              </a:rPr>
              <a:t>AI需要會下棋並發動技能</a:t>
            </a:r>
            <a:endParaRPr sz="2600">
              <a:solidFill>
                <a:schemeClr val="dk1"/>
              </a:solidFill>
            </a:endParaRPr>
          </a:p>
          <a:p>
            <a:pPr indent="-2413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zh-TW" sz="2600">
                <a:solidFill>
                  <a:schemeClr val="dk1"/>
                </a:solidFill>
              </a:rPr>
              <a:t>AI需要會妨礙玩家</a:t>
            </a:r>
            <a:endParaRPr sz="2600">
              <a:solidFill>
                <a:schemeClr val="dk1"/>
              </a:solidFill>
            </a:endParaRPr>
          </a:p>
          <a:p>
            <a:pPr indent="-2413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zh-TW" sz="2600">
                <a:solidFill>
                  <a:schemeClr val="dk1"/>
                </a:solidFill>
              </a:rPr>
              <a:t>AI需要會以傷害大小判斷當前要發動技能或妨礙玩家</a:t>
            </a:r>
            <a:endParaRPr sz="2600">
              <a:solidFill>
                <a:schemeClr val="dk1"/>
              </a:solidFill>
            </a:endParaRPr>
          </a:p>
          <a:p>
            <a:pPr indent="-2413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zh-TW" sz="2600">
                <a:solidFill>
                  <a:schemeClr val="dk1"/>
                </a:solidFill>
              </a:rPr>
              <a:t>AI需要會綜合考量</a:t>
            </a:r>
            <a:r>
              <a:rPr lang="zh-TW" sz="2600">
                <a:solidFill>
                  <a:schemeClr val="dk1"/>
                </a:solidFill>
              </a:rPr>
              <a:t>當前與未來可能局面</a:t>
            </a:r>
            <a:endParaRPr sz="2600">
              <a:solidFill>
                <a:schemeClr val="dk1"/>
              </a:solidFill>
            </a:endParaRPr>
          </a:p>
          <a:p>
            <a:pPr indent="-2413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zh-TW" sz="2600">
                <a:solidFill>
                  <a:schemeClr val="dk1"/>
                </a:solidFill>
              </a:rPr>
              <a:t>在有限的時間與記憶體內完成運算</a:t>
            </a:r>
            <a:endParaRPr sz="2600">
              <a:solidFill>
                <a:schemeClr val="dk1"/>
              </a:solidFill>
            </a:endParaRPr>
          </a:p>
          <a:p>
            <a:pPr indent="-508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508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version1</a:t>
            </a:r>
            <a:r>
              <a:rPr lang="zh-TW"/>
              <a:t>——M</a:t>
            </a:r>
            <a:r>
              <a:rPr lang="zh-TW"/>
              <a:t>in-Max</a:t>
            </a:r>
            <a:endParaRPr/>
          </a:p>
        </p:txBody>
      </p:sp>
      <p:sp>
        <p:nvSpPr>
          <p:cNvPr id="159" name="Google Shape;159;p12"/>
          <p:cNvSpPr txBox="1"/>
          <p:nvPr>
            <p:ph idx="1" type="body"/>
          </p:nvPr>
        </p:nvSpPr>
        <p:spPr>
          <a:xfrm>
            <a:off x="399775" y="18882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5x5</a:t>
            </a:r>
            <a:r>
              <a:rPr lang="zh-TW">
                <a:solidFill>
                  <a:schemeClr val="dk1"/>
                </a:solidFill>
              </a:rPr>
              <a:t>的棋盤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時間問</a:t>
            </a:r>
            <a:r>
              <a:rPr lang="zh-TW">
                <a:solidFill>
                  <a:schemeClr val="dk1"/>
                </a:solidFill>
              </a:rPr>
              <a:t>題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0" name="Google Shape;16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975" y="3159588"/>
            <a:ext cx="2870650" cy="2744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2"/>
          <p:cNvGrpSpPr/>
          <p:nvPr/>
        </p:nvGrpSpPr>
        <p:grpSpPr>
          <a:xfrm>
            <a:off x="4314918" y="2015372"/>
            <a:ext cx="7383085" cy="3888643"/>
            <a:chOff x="5296525" y="2004925"/>
            <a:chExt cx="6433500" cy="3388500"/>
          </a:xfrm>
        </p:grpSpPr>
        <p:sp>
          <p:nvSpPr>
            <p:cNvPr id="162" name="Google Shape;162;p12"/>
            <p:cNvSpPr/>
            <p:nvPr/>
          </p:nvSpPr>
          <p:spPr>
            <a:xfrm>
              <a:off x="5296525" y="2004925"/>
              <a:ext cx="6433500" cy="3388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3" name="Google Shape;163;p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02625" y="2285250"/>
              <a:ext cx="6031703" cy="2744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VERSION2</a:t>
            </a:r>
            <a:r>
              <a:rPr lang="zh-TW"/>
              <a:t>——</a:t>
            </a:r>
            <a:r>
              <a:rPr lang="zh-TW"/>
              <a:t>Alpha-Beta Pruning</a:t>
            </a:r>
            <a:endParaRPr/>
          </a:p>
        </p:txBody>
      </p:sp>
      <p:sp>
        <p:nvSpPr>
          <p:cNvPr id="169" name="Google Shape;16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10x10</a:t>
            </a:r>
            <a:r>
              <a:rPr lang="zh-TW">
                <a:solidFill>
                  <a:schemeClr val="dk1"/>
                </a:solidFill>
              </a:rPr>
              <a:t>棋盤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C#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508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508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0" name="Google Shape;1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950" y="1908250"/>
            <a:ext cx="8248516" cy="41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3690e2a2a_1_76"/>
          <p:cNvSpPr txBox="1"/>
          <p:nvPr>
            <p:ph type="title"/>
          </p:nvPr>
        </p:nvSpPr>
        <p:spPr>
          <a:xfrm>
            <a:off x="603350" y="3651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Min-Max與ABP</a:t>
            </a:r>
            <a:r>
              <a:rPr lang="zh-TW"/>
              <a:t>之效能比較</a:t>
            </a:r>
            <a:endParaRPr/>
          </a:p>
        </p:txBody>
      </p:sp>
      <p:graphicFrame>
        <p:nvGraphicFramePr>
          <p:cNvPr id="177" name="Google Shape;177;g273690e2a2a_1_76"/>
          <p:cNvGraphicFramePr/>
          <p:nvPr/>
        </p:nvGraphicFramePr>
        <p:xfrm>
          <a:off x="952500" y="160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{EEA8055C-F7C1-4856-AF0A-5B128F2D5148}</a:tableStyleId>
              </a:tblPr>
              <a:tblGrid>
                <a:gridCol w="3429000"/>
                <a:gridCol w="3429000"/>
                <a:gridCol w="3429000"/>
              </a:tblGrid>
              <a:tr h="148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深度為5的Min-Max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深度為5的ABP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深度為7的ABP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70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第一步約需28.1秒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第二步約需22.3秒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第三步約需18.2秒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一步約需</a:t>
                      </a:r>
                      <a:br>
                        <a:rPr lang="zh-TW" sz="2800">
                          <a:solidFill>
                            <a:schemeClr val="dk1"/>
                          </a:solidFill>
                        </a:rPr>
                      </a:b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0.1到1秒不等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第一步約需20秒左右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第二步需十幾秒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到半分多鐘不等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第三步需十幾秒</a:t>
                      </a:r>
                      <a:br>
                        <a:rPr lang="zh-TW" sz="2800">
                          <a:solidFill>
                            <a:schemeClr val="dk1"/>
                          </a:solidFill>
                        </a:rPr>
                      </a:b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到一分鐘不等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VERSION3——Monte Carlo Tree Search</a:t>
            </a:r>
            <a:endParaRPr/>
          </a:p>
        </p:txBody>
      </p:sp>
      <p:sp>
        <p:nvSpPr>
          <p:cNvPr id="183" name="Google Shape;183;p15"/>
          <p:cNvSpPr txBox="1"/>
          <p:nvPr>
            <p:ph idx="1" type="body"/>
          </p:nvPr>
        </p:nvSpPr>
        <p:spPr>
          <a:xfrm>
            <a:off x="399775" y="18882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zh-TW" sz="3700">
                <a:solidFill>
                  <a:schemeClr val="dk1"/>
                </a:solidFill>
              </a:rPr>
              <a:t>程式四部分:</a:t>
            </a:r>
            <a:endParaRPr sz="3700">
              <a:solidFill>
                <a:schemeClr val="dk1"/>
              </a:solidFill>
            </a:endParaRPr>
          </a:p>
          <a:p>
            <a:pPr indent="-425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○"/>
            </a:pPr>
            <a:r>
              <a:rPr lang="zh-TW" sz="3200">
                <a:solidFill>
                  <a:schemeClr val="dk1"/>
                </a:solidFill>
              </a:rPr>
              <a:t>選擇 Selection</a:t>
            </a:r>
            <a:endParaRPr sz="3200">
              <a:solidFill>
                <a:schemeClr val="dk1"/>
              </a:solidFill>
            </a:endParaRPr>
          </a:p>
          <a:p>
            <a:pPr indent="-425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○"/>
            </a:pPr>
            <a:r>
              <a:rPr lang="zh-TW" sz="3200">
                <a:solidFill>
                  <a:schemeClr val="dk1"/>
                </a:solidFill>
              </a:rPr>
              <a:t>擴張 Expansion</a:t>
            </a:r>
            <a:endParaRPr sz="3200">
              <a:solidFill>
                <a:schemeClr val="dk1"/>
              </a:solidFill>
            </a:endParaRPr>
          </a:p>
          <a:p>
            <a:pPr indent="-425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○"/>
            </a:pPr>
            <a:r>
              <a:rPr lang="zh-TW" sz="3200">
                <a:solidFill>
                  <a:schemeClr val="dk1"/>
                </a:solidFill>
              </a:rPr>
              <a:t>模擬 Simulation</a:t>
            </a:r>
            <a:endParaRPr sz="3200">
              <a:solidFill>
                <a:schemeClr val="dk1"/>
              </a:solidFill>
            </a:endParaRPr>
          </a:p>
          <a:p>
            <a:pPr indent="-425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○"/>
            </a:pPr>
            <a:r>
              <a:rPr lang="zh-TW" sz="3200">
                <a:solidFill>
                  <a:schemeClr val="dk1"/>
                </a:solidFill>
              </a:rPr>
              <a:t>回傳 Backpropagation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84" name="Google Shape;1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775" y="2284175"/>
            <a:ext cx="5277850" cy="2539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1425" y="6487546"/>
            <a:ext cx="340575" cy="3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3bbb97373_5_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VERSION3——Monte Carlo Tree Search</a:t>
            </a:r>
            <a:endParaRPr/>
          </a:p>
        </p:txBody>
      </p:sp>
      <p:pic>
        <p:nvPicPr>
          <p:cNvPr id="191" name="Google Shape;191;g273bbb97373_5_13"/>
          <p:cNvPicPr preferRelativeResize="0"/>
          <p:nvPr/>
        </p:nvPicPr>
        <p:blipFill rotWithShape="1">
          <a:blip r:embed="rId3">
            <a:alphaModFix/>
          </a:blip>
          <a:srcRect b="0" l="0" r="51879" t="0"/>
          <a:stretch/>
        </p:blipFill>
        <p:spPr>
          <a:xfrm>
            <a:off x="2130625" y="1609625"/>
            <a:ext cx="7684850" cy="48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3bbb97373_5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VERSION3——Monte Carlo Tree Search</a:t>
            </a:r>
            <a:endParaRPr/>
          </a:p>
        </p:txBody>
      </p:sp>
      <p:pic>
        <p:nvPicPr>
          <p:cNvPr id="197" name="Google Shape;197;g273bbb97373_5_8"/>
          <p:cNvPicPr preferRelativeResize="0"/>
          <p:nvPr/>
        </p:nvPicPr>
        <p:blipFill rotWithShape="1">
          <a:blip r:embed="rId3">
            <a:alphaModFix/>
          </a:blip>
          <a:srcRect b="0" l="48770" r="0" t="0"/>
          <a:stretch/>
        </p:blipFill>
        <p:spPr>
          <a:xfrm>
            <a:off x="1932025" y="1528700"/>
            <a:ext cx="7844823" cy="46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73bbb97373_5_2"/>
          <p:cNvSpPr txBox="1"/>
          <p:nvPr>
            <p:ph type="title"/>
          </p:nvPr>
        </p:nvSpPr>
        <p:spPr>
          <a:xfrm>
            <a:off x="603350" y="3651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ABP</a:t>
            </a:r>
            <a:r>
              <a:rPr lang="zh-TW"/>
              <a:t>與MCTS之比較</a:t>
            </a:r>
            <a:endParaRPr/>
          </a:p>
        </p:txBody>
      </p:sp>
      <p:graphicFrame>
        <p:nvGraphicFramePr>
          <p:cNvPr id="204" name="Google Shape;204;g273bbb97373_5_2"/>
          <p:cNvGraphicFramePr/>
          <p:nvPr/>
        </p:nvGraphicFramePr>
        <p:xfrm>
          <a:off x="952500" y="160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{EEA8055C-F7C1-4856-AF0A-5B128F2D5148}</a:tableStyleId>
              </a:tblPr>
              <a:tblGrid>
                <a:gridCol w="3475150"/>
                <a:gridCol w="3475150"/>
                <a:gridCol w="3475150"/>
              </a:tblGrid>
              <a:tr h="215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Alpha-Beta Pruning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固定深度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不超過8~9層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平均</a:t>
                      </a: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複雜度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O(N^(D/2))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3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Monte Carlo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Tree Search</a:t>
                      </a:r>
                      <a:endParaRPr sz="2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深度不定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增加變化性與效率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複雜度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與棋盤大小獨立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為O(NT)</a:t>
                      </a:r>
                      <a:endParaRPr sz="2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/>
          <p:nvPr>
            <p:ph type="title"/>
          </p:nvPr>
        </p:nvSpPr>
        <p:spPr>
          <a:xfrm>
            <a:off x="838200" y="2889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78" name="Google Shape;78;p2"/>
          <p:cNvSpPr txBox="1"/>
          <p:nvPr>
            <p:ph idx="1" type="body"/>
          </p:nvPr>
        </p:nvSpPr>
        <p:spPr>
          <a:xfrm>
            <a:off x="1120050" y="1263500"/>
            <a:ext cx="5238300" cy="51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主題介紹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主題發想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遊戲介紹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研究目的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遊戲歷代進程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最初發想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各版本AI比較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棋盤儲存方式演進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棋面估計模式變化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79" name="Google Shape;79;p2"/>
          <p:cNvSpPr txBox="1"/>
          <p:nvPr>
            <p:ph idx="1" type="body"/>
          </p:nvPr>
        </p:nvSpPr>
        <p:spPr>
          <a:xfrm>
            <a:off x="6358350" y="1263500"/>
            <a:ext cx="5238300" cy="4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有解性之討論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叉子定理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魚熊定理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各式圖形分析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遊戲Demo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結論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e588c8a73d_0_17"/>
          <p:cNvSpPr txBox="1"/>
          <p:nvPr/>
        </p:nvSpPr>
        <p:spPr>
          <a:xfrm>
            <a:off x="6098825" y="245425"/>
            <a:ext cx="73689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0">
                <a:solidFill>
                  <a:schemeClr val="dk1"/>
                </a:solidFill>
              </a:rPr>
              <a:t>[</a:t>
            </a:r>
            <a:r>
              <a:rPr lang="zh-TW" sz="9000">
                <a:solidFill>
                  <a:schemeClr val="dk1"/>
                </a:solidFill>
              </a:rPr>
              <a:t> </a:t>
            </a:r>
            <a:r>
              <a:rPr lang="zh-TW" sz="40000">
                <a:solidFill>
                  <a:schemeClr val="dk1"/>
                </a:solidFill>
              </a:rPr>
              <a:t>  ]</a:t>
            </a:r>
            <a:endParaRPr sz="40000">
              <a:solidFill>
                <a:schemeClr val="dk1"/>
              </a:solidFill>
            </a:endParaRPr>
          </a:p>
        </p:txBody>
      </p:sp>
      <p:sp>
        <p:nvSpPr>
          <p:cNvPr id="211" name="Google Shape;211;g2e588c8a73d_0_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array </a:t>
            </a:r>
            <a:r>
              <a:rPr lang="zh-TW"/>
              <a:t>v.s. </a:t>
            </a:r>
            <a:r>
              <a:rPr lang="zh-TW"/>
              <a:t>binary board</a:t>
            </a:r>
            <a:endParaRPr/>
          </a:p>
        </p:txBody>
      </p:sp>
      <p:graphicFrame>
        <p:nvGraphicFramePr>
          <p:cNvPr id="212" name="Google Shape;212;g2e588c8a73d_0_17"/>
          <p:cNvGraphicFramePr/>
          <p:nvPr/>
        </p:nvGraphicFramePr>
        <p:xfrm>
          <a:off x="952500" y="19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{EEA8055C-F7C1-4856-AF0A-5B128F2D5148}</a:tableStyleId>
              </a:tblPr>
              <a:tblGrid>
                <a:gridCol w="468350"/>
                <a:gridCol w="468350"/>
                <a:gridCol w="468350"/>
                <a:gridCol w="468350"/>
                <a:gridCol w="468350"/>
                <a:gridCol w="468350"/>
                <a:gridCol w="468350"/>
                <a:gridCol w="458700"/>
              </a:tblGrid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X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O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X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O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O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X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O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O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X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X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O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X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X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O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13" name="Google Shape;213;g2e588c8a73d_0_17"/>
          <p:cNvCxnSpPr/>
          <p:nvPr/>
        </p:nvCxnSpPr>
        <p:spPr>
          <a:xfrm>
            <a:off x="4978250" y="3789400"/>
            <a:ext cx="1332300" cy="10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g2e588c8a73d_0_17"/>
          <p:cNvSpPr txBox="1"/>
          <p:nvPr/>
        </p:nvSpPr>
        <p:spPr>
          <a:xfrm>
            <a:off x="5136350" y="2999800"/>
            <a:ext cx="10161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array</a:t>
            </a:r>
            <a:endParaRPr sz="2800">
              <a:solidFill>
                <a:schemeClr val="dk1"/>
              </a:solidFill>
            </a:endParaRPr>
          </a:p>
        </p:txBody>
      </p:sp>
      <p:graphicFrame>
        <p:nvGraphicFramePr>
          <p:cNvPr id="215" name="Google Shape;215;g2e588c8a73d_0_17"/>
          <p:cNvGraphicFramePr/>
          <p:nvPr/>
        </p:nvGraphicFramePr>
        <p:xfrm>
          <a:off x="7055050" y="19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{EEA8055C-F7C1-4856-AF0A-5B128F2D5148}</a:tableStyleId>
              </a:tblPr>
              <a:tblGrid>
                <a:gridCol w="523175"/>
                <a:gridCol w="523175"/>
                <a:gridCol w="523175"/>
                <a:gridCol w="523175"/>
                <a:gridCol w="523175"/>
                <a:gridCol w="523175"/>
                <a:gridCol w="523175"/>
                <a:gridCol w="512400"/>
              </a:tblGrid>
              <a:tr h="4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-1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-1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-1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-1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-1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-1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1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-1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900">
                          <a:solidFill>
                            <a:schemeClr val="dk1"/>
                          </a:solidFill>
                        </a:rPr>
                        <a:t>0</a:t>
                      </a:r>
                      <a:endParaRPr b="1"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588c8a73d_0_34"/>
          <p:cNvSpPr txBox="1"/>
          <p:nvPr>
            <p:ph type="title"/>
          </p:nvPr>
        </p:nvSpPr>
        <p:spPr>
          <a:xfrm>
            <a:off x="838200" y="365125"/>
            <a:ext cx="6294300" cy="11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/>
              <a:t>array v.s. binary board</a:t>
            </a:r>
            <a:endParaRPr sz="3300"/>
          </a:p>
        </p:txBody>
      </p:sp>
      <p:graphicFrame>
        <p:nvGraphicFramePr>
          <p:cNvPr id="222" name="Google Shape;222;g2e588c8a73d_0_34"/>
          <p:cNvGraphicFramePr/>
          <p:nvPr/>
        </p:nvGraphicFramePr>
        <p:xfrm>
          <a:off x="952500" y="19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{EEA8055C-F7C1-4856-AF0A-5B128F2D5148}</a:tableStyleId>
              </a:tblPr>
              <a:tblGrid>
                <a:gridCol w="468350"/>
                <a:gridCol w="468350"/>
                <a:gridCol w="468350"/>
                <a:gridCol w="468350"/>
                <a:gridCol w="468350"/>
                <a:gridCol w="468350"/>
                <a:gridCol w="468350"/>
                <a:gridCol w="4587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X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O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X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O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O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X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O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O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X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X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O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X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X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O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23" name="Google Shape;223;g2e588c8a73d_0_34"/>
          <p:cNvCxnSpPr/>
          <p:nvPr/>
        </p:nvCxnSpPr>
        <p:spPr>
          <a:xfrm flipH="1" rot="10800000">
            <a:off x="4871150" y="2818150"/>
            <a:ext cx="2373600" cy="990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24" name="Google Shape;224;g2e588c8a73d_0_34"/>
          <p:cNvGraphicFramePr/>
          <p:nvPr/>
        </p:nvGraphicFramePr>
        <p:xfrm>
          <a:off x="7512450" y="9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{EEA8055C-F7C1-4856-AF0A-5B128F2D5148}</a:tableStyleId>
              </a:tblPr>
              <a:tblGrid>
                <a:gridCol w="420750"/>
                <a:gridCol w="420750"/>
                <a:gridCol w="420750"/>
                <a:gridCol w="420750"/>
                <a:gridCol w="420750"/>
                <a:gridCol w="420750"/>
                <a:gridCol w="420750"/>
                <a:gridCol w="4121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chemeClr val="dk1"/>
                          </a:solidFill>
                        </a:rPr>
                        <a:t>O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chemeClr val="dk1"/>
                          </a:solidFill>
                        </a:rPr>
                        <a:t>O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chemeClr val="dk1"/>
                          </a:solidFill>
                        </a:rPr>
                        <a:t>O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chemeClr val="dk1"/>
                          </a:solidFill>
                        </a:rPr>
                        <a:t>O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chemeClr val="dk1"/>
                          </a:solidFill>
                        </a:rPr>
                        <a:t>O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chemeClr val="dk1"/>
                          </a:solidFill>
                        </a:rPr>
                        <a:t>O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chemeClr val="dk1"/>
                          </a:solidFill>
                        </a:rPr>
                        <a:t>O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5" name="Google Shape;225;g2e588c8a73d_0_34"/>
          <p:cNvGraphicFramePr/>
          <p:nvPr/>
        </p:nvGraphicFramePr>
        <p:xfrm>
          <a:off x="7512463" y="346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{EEA8055C-F7C1-4856-AF0A-5B128F2D5148}</a:tableStyleId>
              </a:tblPr>
              <a:tblGrid>
                <a:gridCol w="420750"/>
                <a:gridCol w="420750"/>
                <a:gridCol w="420750"/>
                <a:gridCol w="420750"/>
                <a:gridCol w="420750"/>
                <a:gridCol w="420750"/>
                <a:gridCol w="420750"/>
                <a:gridCol w="4120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chemeClr val="dk1"/>
                          </a:solidFill>
                        </a:rPr>
                        <a:t>X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chemeClr val="dk1"/>
                          </a:solidFill>
                        </a:rPr>
                        <a:t>X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chemeClr val="dk1"/>
                          </a:solidFill>
                        </a:rPr>
                        <a:t>X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chemeClr val="dk1"/>
                          </a:solidFill>
                        </a:rPr>
                        <a:t>X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chemeClr val="dk1"/>
                          </a:solidFill>
                        </a:rPr>
                        <a:t>X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chemeClr val="dk1"/>
                          </a:solidFill>
                        </a:rPr>
                        <a:t>X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solidFill>
                            <a:schemeClr val="dk1"/>
                          </a:solidFill>
                        </a:rPr>
                        <a:t>X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26" name="Google Shape;226;g2e588c8a73d_0_34"/>
          <p:cNvCxnSpPr/>
          <p:nvPr/>
        </p:nvCxnSpPr>
        <p:spPr>
          <a:xfrm>
            <a:off x="4891375" y="3840825"/>
            <a:ext cx="2353200" cy="896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g2e588c8a73d_0_34"/>
          <p:cNvSpPr txBox="1"/>
          <p:nvPr/>
        </p:nvSpPr>
        <p:spPr>
          <a:xfrm>
            <a:off x="4968250" y="2562125"/>
            <a:ext cx="16125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O board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28" name="Google Shape;228;g2e588c8a73d_0_34"/>
          <p:cNvSpPr txBox="1"/>
          <p:nvPr/>
        </p:nvSpPr>
        <p:spPr>
          <a:xfrm>
            <a:off x="4968250" y="4443725"/>
            <a:ext cx="16125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X</a:t>
            </a:r>
            <a:r>
              <a:rPr lang="zh-TW" sz="2800">
                <a:solidFill>
                  <a:schemeClr val="dk1"/>
                </a:solidFill>
              </a:rPr>
              <a:t> board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Google Shape;234;g2e588c8a73d_0_53"/>
          <p:cNvGraphicFramePr/>
          <p:nvPr/>
        </p:nvGraphicFramePr>
        <p:xfrm>
          <a:off x="1344150" y="11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{EEA8055C-F7C1-4856-AF0A-5B128F2D5148}</a:tableStyleId>
              </a:tblPr>
              <a:tblGrid>
                <a:gridCol w="502925"/>
                <a:gridCol w="502925"/>
                <a:gridCol w="502925"/>
                <a:gridCol w="502925"/>
                <a:gridCol w="502925"/>
                <a:gridCol w="502925"/>
                <a:gridCol w="502925"/>
                <a:gridCol w="492575"/>
              </a:tblGrid>
              <a:tr h="52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１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１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１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１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１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１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１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</a:rPr>
                        <a:t>０</a:t>
                      </a:r>
                      <a:endParaRPr sz="1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5" name="Google Shape;235;g2e588c8a73d_0_53"/>
          <p:cNvGraphicFramePr/>
          <p:nvPr/>
        </p:nvGraphicFramePr>
        <p:xfrm>
          <a:off x="5951225" y="110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{EEA8055C-F7C1-4856-AF0A-5B128F2D5148}</a:tableStyleId>
              </a:tblPr>
              <a:tblGrid>
                <a:gridCol w="572800"/>
                <a:gridCol w="572800"/>
                <a:gridCol w="572800"/>
                <a:gridCol w="572800"/>
                <a:gridCol w="572800"/>
                <a:gridCol w="572800"/>
                <a:gridCol w="572800"/>
                <a:gridCol w="561000"/>
              </a:tblGrid>
              <a:tr h="48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2^0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2^1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2^2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2^3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2^4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2^5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2^6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2^7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2^8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2^9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2^10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2^11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2^12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2^13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2^14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2^15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2^16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2^17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2^18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2^19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2^20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2^21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2^22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2^23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2^24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2^25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2^26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2^27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2^28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2^29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2^30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2^31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2^32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2^33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2^34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2^35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2^36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2^37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2^38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2^39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2^40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2^41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2^42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2^43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2^44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2^45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2^46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2^47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2^48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2^49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2^50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2^51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2^52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2^53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2^54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2^55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7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2^56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2^57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2^58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2^59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2^60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2^61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2^62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2^63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6" name="Google Shape;236;g2e588c8a73d_0_53"/>
          <p:cNvSpPr txBox="1"/>
          <p:nvPr/>
        </p:nvSpPr>
        <p:spPr>
          <a:xfrm>
            <a:off x="5269975" y="2858925"/>
            <a:ext cx="766800" cy="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600">
                <a:solidFill>
                  <a:schemeClr val="dk1"/>
                </a:solidFill>
              </a:rPr>
              <a:t>．</a:t>
            </a:r>
            <a:endParaRPr b="1" sz="4600">
              <a:solidFill>
                <a:schemeClr val="dk1"/>
              </a:solidFill>
            </a:endParaRPr>
          </a:p>
        </p:txBody>
      </p:sp>
      <p:sp>
        <p:nvSpPr>
          <p:cNvPr id="237" name="Google Shape;237;g2e588c8a73d_0_53"/>
          <p:cNvSpPr txBox="1"/>
          <p:nvPr>
            <p:ph type="title"/>
          </p:nvPr>
        </p:nvSpPr>
        <p:spPr>
          <a:xfrm>
            <a:off x="277900" y="70975"/>
            <a:ext cx="6294300" cy="11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/>
              <a:t>array v.s. binary board</a:t>
            </a:r>
            <a:endParaRPr sz="3300"/>
          </a:p>
        </p:txBody>
      </p:sp>
      <p:sp>
        <p:nvSpPr>
          <p:cNvPr id="238" name="Google Shape;238;g2e588c8a73d_0_53"/>
          <p:cNvSpPr txBox="1"/>
          <p:nvPr/>
        </p:nvSpPr>
        <p:spPr>
          <a:xfrm>
            <a:off x="3424525" y="5689800"/>
            <a:ext cx="54588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900">
                <a:solidFill>
                  <a:schemeClr val="dk1"/>
                </a:solidFill>
              </a:rPr>
              <a:t>= </a:t>
            </a:r>
            <a:r>
              <a:rPr lang="zh-TW" sz="3900">
                <a:solidFill>
                  <a:schemeClr val="dk1"/>
                </a:solidFill>
              </a:rPr>
              <a:t>4,475,960,430,592</a:t>
            </a:r>
            <a:endParaRPr sz="3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588c8a73d_0_24"/>
          <p:cNvSpPr txBox="1"/>
          <p:nvPr>
            <p:ph type="title"/>
          </p:nvPr>
        </p:nvSpPr>
        <p:spPr>
          <a:xfrm>
            <a:off x="603325" y="1772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array v.s. binary board</a:t>
            </a:r>
            <a:endParaRPr/>
          </a:p>
        </p:txBody>
      </p:sp>
      <p:graphicFrame>
        <p:nvGraphicFramePr>
          <p:cNvPr id="245" name="Google Shape;245;g2e588c8a73d_0_24"/>
          <p:cNvGraphicFramePr/>
          <p:nvPr/>
        </p:nvGraphicFramePr>
        <p:xfrm>
          <a:off x="1351800" y="128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{EEA8055C-F7C1-4856-AF0A-5B128F2D5148}</a:tableStyleId>
              </a:tblPr>
              <a:tblGrid>
                <a:gridCol w="3041675"/>
                <a:gridCol w="3211775"/>
                <a:gridCol w="3419650"/>
              </a:tblGrid>
              <a:tr h="101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700">
                          <a:solidFill>
                            <a:schemeClr val="dk1"/>
                          </a:solidFill>
                        </a:rPr>
                        <a:t>array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700">
                          <a:solidFill>
                            <a:schemeClr val="dk1"/>
                          </a:solidFill>
                        </a:rPr>
                        <a:t>binary board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</a:tr>
              <a:tr h="101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700">
                          <a:solidFill>
                            <a:schemeClr val="dk1"/>
                          </a:solidFill>
                        </a:rPr>
                        <a:t>複製版面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700">
                          <a:solidFill>
                            <a:schemeClr val="dk1"/>
                          </a:solidFill>
                        </a:rPr>
                        <a:t>依項複製(64次)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700">
                          <a:solidFill>
                            <a:schemeClr val="dk1"/>
                          </a:solidFill>
                        </a:rPr>
                        <a:t>Oboard,Xboard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700">
                          <a:solidFill>
                            <a:schemeClr val="dk1"/>
                          </a:solidFill>
                        </a:rPr>
                        <a:t>各一次(共2次)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700">
                          <a:solidFill>
                            <a:schemeClr val="dk1"/>
                          </a:solidFill>
                        </a:rPr>
                        <a:t>bfs一步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700">
                          <a:solidFill>
                            <a:schemeClr val="dk1"/>
                          </a:solidFill>
                        </a:rPr>
                        <a:t>棋盤上每個棋子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700">
                          <a:solidFill>
                            <a:schemeClr val="dk1"/>
                          </a:solidFill>
                        </a:rPr>
                        <a:t>各四次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700">
                          <a:solidFill>
                            <a:schemeClr val="dk1"/>
                          </a:solidFill>
                        </a:rPr>
                        <a:t>共四次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101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700">
                          <a:solidFill>
                            <a:schemeClr val="dk1"/>
                          </a:solidFill>
                        </a:rPr>
                        <a:t>單個圖形判定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700">
                          <a:solidFill>
                            <a:schemeClr val="dk1"/>
                          </a:solidFill>
                        </a:rPr>
                        <a:t>的複雜度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700">
                          <a:solidFill>
                            <a:schemeClr val="dk1"/>
                          </a:solidFill>
                        </a:rPr>
                        <a:t>O(n</a:t>
                      </a:r>
                      <a:r>
                        <a:rPr baseline="30000" lang="zh-TW" sz="27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zh-TW" sz="2700">
                          <a:solidFill>
                            <a:schemeClr val="dk1"/>
                          </a:solidFill>
                        </a:rPr>
                        <a:t>)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700">
                          <a:solidFill>
                            <a:schemeClr val="dk1"/>
                          </a:solidFill>
                        </a:rPr>
                        <a:t>O(n)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700">
                          <a:solidFill>
                            <a:schemeClr val="dk1"/>
                          </a:solidFill>
                        </a:rPr>
                        <a:t>額外效益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700">
                          <a:solidFill>
                            <a:schemeClr val="dk1"/>
                          </a:solidFill>
                        </a:rPr>
                        <a:t>很好寫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700">
                          <a:solidFill>
                            <a:schemeClr val="dk1"/>
                          </a:solidFill>
                        </a:rPr>
                        <a:t>很容易解決一些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700">
                          <a:solidFill>
                            <a:schemeClr val="dk1"/>
                          </a:solidFill>
                        </a:rPr>
                        <a:t>問題像四角連線</a:t>
                      </a:r>
                      <a:endParaRPr sz="2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588c8a73d_0_6"/>
          <p:cNvSpPr txBox="1"/>
          <p:nvPr>
            <p:ph type="title"/>
          </p:nvPr>
        </p:nvSpPr>
        <p:spPr>
          <a:xfrm>
            <a:off x="838200" y="171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調整 </a:t>
            </a:r>
            <a:r>
              <a:rPr lang="zh-TW"/>
              <a:t>R</a:t>
            </a:r>
            <a:r>
              <a:rPr lang="zh-TW"/>
              <a:t>eward Function</a:t>
            </a:r>
            <a:endParaRPr/>
          </a:p>
        </p:txBody>
      </p:sp>
      <p:sp>
        <p:nvSpPr>
          <p:cNvPr id="251" name="Google Shape;251;g2e588c8a73d_0_6"/>
          <p:cNvSpPr txBox="1"/>
          <p:nvPr>
            <p:ph idx="1" type="body"/>
          </p:nvPr>
        </p:nvSpPr>
        <p:spPr>
          <a:xfrm>
            <a:off x="838200" y="1308925"/>
            <a:ext cx="10515600" cy="51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800">
                <a:solidFill>
                  <a:schemeClr val="dk1"/>
                </a:solidFill>
              </a:rPr>
              <a:t>兩方隨機亂下</a:t>
            </a:r>
            <a:endParaRPr sz="28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300">
                <a:solidFill>
                  <a:schemeClr val="dk1"/>
                </a:solidFill>
              </a:rPr>
              <a:t>問題：因為遊戲有可能無限長，隨著模擬次數的上升會變得相當費時</a:t>
            </a:r>
            <a:endParaRPr sz="23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300">
                <a:solidFill>
                  <a:schemeClr val="dk1"/>
                </a:solidFill>
              </a:rPr>
              <a:t>解決方案：限定模擬不超過8步</a:t>
            </a:r>
            <a:endParaRPr sz="23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800">
                <a:solidFill>
                  <a:schemeClr val="dk1"/>
                </a:solidFill>
              </a:rPr>
              <a:t>使用對抗值與雙方掉血數</a:t>
            </a:r>
            <a:endParaRPr sz="28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300">
                <a:solidFill>
                  <a:schemeClr val="dk1"/>
                </a:solidFill>
              </a:rPr>
              <a:t>問題：漏考慮對方未來的行動而有些過度樂觀</a:t>
            </a:r>
            <a:endParaRPr sz="23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800">
                <a:solidFill>
                  <a:schemeClr val="dk1"/>
                </a:solidFill>
              </a:rPr>
              <a:t>解決方案：加入Area系統</a:t>
            </a:r>
            <a:endParaRPr sz="28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300">
                <a:solidFill>
                  <a:schemeClr val="dk1"/>
                </a:solidFill>
              </a:rPr>
              <a:t>考慮當前棋面如何影響未來組出圖形的難度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zh-TW" sz="2300">
                <a:solidFill>
                  <a:schemeClr val="dk1"/>
                </a:solidFill>
              </a:rPr>
              <a:t>sim模擬時不用隨機亂下，改下初步估計較好的位置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252" name="Google Shape;252;g2e588c8a73d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5700" y="6555844"/>
            <a:ext cx="316300" cy="3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3bbb97373_5_21"/>
          <p:cNvSpPr txBox="1"/>
          <p:nvPr>
            <p:ph type="title"/>
          </p:nvPr>
        </p:nvSpPr>
        <p:spPr>
          <a:xfrm>
            <a:off x="838200" y="171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調整 Reward Function</a:t>
            </a:r>
            <a:endParaRPr/>
          </a:p>
        </p:txBody>
      </p:sp>
      <p:sp>
        <p:nvSpPr>
          <p:cNvPr id="258" name="Google Shape;258;g273bbb97373_5_21"/>
          <p:cNvSpPr txBox="1"/>
          <p:nvPr>
            <p:ph idx="1" type="body"/>
          </p:nvPr>
        </p:nvSpPr>
        <p:spPr>
          <a:xfrm>
            <a:off x="838200" y="1308925"/>
            <a:ext cx="10515600" cy="51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800">
                <a:solidFill>
                  <a:schemeClr val="dk1"/>
                </a:solidFill>
              </a:rPr>
              <a:t>Greedy Mask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ABP時期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強制剪枝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可能略過優解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中後期變慢</a:t>
            </a:r>
            <a:endParaRPr sz="28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800">
                <a:solidFill>
                  <a:schemeClr val="dk1"/>
                </a:solidFill>
              </a:rPr>
              <a:t>Mask Priority</a:t>
            </a:r>
            <a:endParaRPr sz="28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800">
                <a:solidFill>
                  <a:schemeClr val="dk1"/>
                </a:solidFill>
              </a:rPr>
              <a:t>Air-Chain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Missing Symbol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259" name="Google Shape;259;g273bbb97373_5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600" y="1503693"/>
            <a:ext cx="4027750" cy="38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73bbb97373_5_27"/>
          <p:cNvSpPr txBox="1"/>
          <p:nvPr>
            <p:ph type="title"/>
          </p:nvPr>
        </p:nvSpPr>
        <p:spPr>
          <a:xfrm>
            <a:off x="838200" y="171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調整 Reward Function</a:t>
            </a:r>
            <a:endParaRPr/>
          </a:p>
        </p:txBody>
      </p:sp>
      <p:sp>
        <p:nvSpPr>
          <p:cNvPr id="265" name="Google Shape;265;g273bbb97373_5_27"/>
          <p:cNvSpPr txBox="1"/>
          <p:nvPr>
            <p:ph idx="1" type="body"/>
          </p:nvPr>
        </p:nvSpPr>
        <p:spPr>
          <a:xfrm>
            <a:off x="838200" y="1308925"/>
            <a:ext cx="10515600" cy="51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800">
                <a:solidFill>
                  <a:schemeClr val="dk1"/>
                </a:solidFill>
              </a:rPr>
              <a:t>Greedy Mask</a:t>
            </a:r>
            <a:endParaRPr sz="28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800">
                <a:solidFill>
                  <a:schemeClr val="dk1"/>
                </a:solidFill>
              </a:rPr>
              <a:t>Mask Priority</a:t>
            </a:r>
            <a:endParaRPr sz="28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300">
                <a:solidFill>
                  <a:schemeClr val="dk1"/>
                </a:solidFill>
              </a:rPr>
              <a:t>把函數定為"中間很好邊邊很爛"</a:t>
            </a:r>
            <a:endParaRPr sz="23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300">
                <a:solidFill>
                  <a:schemeClr val="dk1"/>
                </a:solidFill>
              </a:rPr>
              <a:t>問題：邊邊恐懼症</a:t>
            </a:r>
            <a:endParaRPr sz="23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300">
                <a:solidFill>
                  <a:schemeClr val="dk1"/>
                </a:solidFill>
              </a:rPr>
              <a:t>解決方案：函數改為只</a:t>
            </a:r>
            <a:r>
              <a:rPr lang="zh-TW" sz="2300">
                <a:solidFill>
                  <a:schemeClr val="dk1"/>
                </a:solidFill>
              </a:rPr>
              <a:t>觀察有效格</a:t>
            </a:r>
            <a:endParaRPr sz="23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300">
                <a:solidFill>
                  <a:schemeClr val="dk1"/>
                </a:solidFill>
              </a:rPr>
              <a:t>問題：悲觀的圈圈</a:t>
            </a:r>
            <a:endParaRPr sz="23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300">
                <a:solidFill>
                  <a:schemeClr val="dk1"/>
                </a:solidFill>
              </a:rPr>
              <a:t>解決方案：從隨機的位置開始探索</a:t>
            </a:r>
            <a:endParaRPr sz="23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800">
                <a:solidFill>
                  <a:schemeClr val="dk1"/>
                </a:solidFill>
              </a:rPr>
              <a:t>Air-Chain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Missing Symbol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266" name="Google Shape;266;g273bbb97373_5_27"/>
          <p:cNvPicPr preferRelativeResize="0"/>
          <p:nvPr/>
        </p:nvPicPr>
        <p:blipFill rotWithShape="1">
          <a:blip r:embed="rId3">
            <a:alphaModFix/>
          </a:blip>
          <a:srcRect b="34182" l="49666" r="31080" t="31702"/>
          <a:stretch/>
        </p:blipFill>
        <p:spPr>
          <a:xfrm>
            <a:off x="7059300" y="1644162"/>
            <a:ext cx="3772977" cy="35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3bbb97373_5_35"/>
          <p:cNvSpPr txBox="1"/>
          <p:nvPr>
            <p:ph type="title"/>
          </p:nvPr>
        </p:nvSpPr>
        <p:spPr>
          <a:xfrm>
            <a:off x="838200" y="171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調整 Reward Function</a:t>
            </a:r>
            <a:endParaRPr/>
          </a:p>
        </p:txBody>
      </p:sp>
      <p:sp>
        <p:nvSpPr>
          <p:cNvPr id="272" name="Google Shape;272;g273bbb97373_5_35"/>
          <p:cNvSpPr txBox="1"/>
          <p:nvPr>
            <p:ph idx="1" type="body"/>
          </p:nvPr>
        </p:nvSpPr>
        <p:spPr>
          <a:xfrm>
            <a:off x="838200" y="1308925"/>
            <a:ext cx="10515600" cy="51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800">
                <a:solidFill>
                  <a:schemeClr val="dk1"/>
                </a:solidFill>
              </a:rPr>
              <a:t>Greedy Mask</a:t>
            </a:r>
            <a:endParaRPr sz="28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800">
                <a:solidFill>
                  <a:schemeClr val="dk1"/>
                </a:solidFill>
              </a:rPr>
              <a:t>Mask Priority</a:t>
            </a:r>
            <a:endParaRPr sz="23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800">
                <a:solidFill>
                  <a:schemeClr val="dk1"/>
                </a:solidFill>
              </a:rPr>
              <a:t>Air-Chain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使用有效位置附近格數估值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對較為複雜的圖形容易失準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「跳一格」問題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Missing Symbol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273" name="Google Shape;273;g273bbb97373_5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1750" y="878400"/>
            <a:ext cx="2550600" cy="51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73c20e5607_0_36"/>
          <p:cNvSpPr txBox="1"/>
          <p:nvPr>
            <p:ph type="title"/>
          </p:nvPr>
        </p:nvSpPr>
        <p:spPr>
          <a:xfrm>
            <a:off x="838200" y="171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調整 Reward Function</a:t>
            </a:r>
            <a:endParaRPr/>
          </a:p>
        </p:txBody>
      </p:sp>
      <p:sp>
        <p:nvSpPr>
          <p:cNvPr id="279" name="Google Shape;279;g273c20e5607_0_36"/>
          <p:cNvSpPr txBox="1"/>
          <p:nvPr>
            <p:ph idx="1" type="body"/>
          </p:nvPr>
        </p:nvSpPr>
        <p:spPr>
          <a:xfrm>
            <a:off x="838200" y="1308925"/>
            <a:ext cx="10515600" cy="51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800">
                <a:solidFill>
                  <a:schemeClr val="dk1"/>
                </a:solidFill>
              </a:rPr>
              <a:t>Greedy Mask</a:t>
            </a:r>
            <a:endParaRPr sz="28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800">
                <a:solidFill>
                  <a:schemeClr val="dk1"/>
                </a:solidFill>
              </a:rPr>
              <a:t>Mask Priority</a:t>
            </a:r>
            <a:endParaRPr sz="23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800">
                <a:solidFill>
                  <a:schemeClr val="dk1"/>
                </a:solidFill>
              </a:rPr>
              <a:t>Air-Chain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Missing Symbol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依棋盤上「缺一就成功」的位置估計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優先模擬此類位置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使用binboard來加速運算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280" name="Google Shape;280;g273c20e5607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7100" y="830325"/>
            <a:ext cx="2598675" cy="51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73bbb97373_5_42"/>
          <p:cNvSpPr txBox="1"/>
          <p:nvPr>
            <p:ph type="title"/>
          </p:nvPr>
        </p:nvSpPr>
        <p:spPr>
          <a:xfrm>
            <a:off x="838200" y="171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調整 Reward Function</a:t>
            </a:r>
            <a:endParaRPr/>
          </a:p>
        </p:txBody>
      </p:sp>
      <p:sp>
        <p:nvSpPr>
          <p:cNvPr id="286" name="Google Shape;286;g273bbb97373_5_42"/>
          <p:cNvSpPr txBox="1"/>
          <p:nvPr>
            <p:ph idx="1" type="body"/>
          </p:nvPr>
        </p:nvSpPr>
        <p:spPr>
          <a:xfrm>
            <a:off x="838200" y="1308925"/>
            <a:ext cx="10515600" cy="51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800">
                <a:solidFill>
                  <a:schemeClr val="dk1"/>
                </a:solidFill>
              </a:rPr>
              <a:t>Greedy Mask</a:t>
            </a:r>
            <a:endParaRPr sz="28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800">
                <a:solidFill>
                  <a:schemeClr val="dk1"/>
                </a:solidFill>
              </a:rPr>
              <a:t>Mask Priority</a:t>
            </a:r>
            <a:endParaRPr sz="23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800">
                <a:solidFill>
                  <a:schemeClr val="dk1"/>
                </a:solidFill>
              </a:rPr>
              <a:t>Air-Chain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zh-TW" sz="2800">
                <a:solidFill>
                  <a:schemeClr val="dk1"/>
                </a:solidFill>
              </a:rPr>
              <a:t>Missing Symbol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依</a:t>
            </a:r>
            <a:r>
              <a:rPr lang="zh-TW" sz="2800">
                <a:solidFill>
                  <a:schemeClr val="dk1"/>
                </a:solidFill>
              </a:rPr>
              <a:t>棋盤上「缺一就成功」的位置估計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優先模擬此類位置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zh-TW" sz="2800">
                <a:solidFill>
                  <a:schemeClr val="dk1"/>
                </a:solidFill>
              </a:rPr>
              <a:t>使用binboard來加速運算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287" name="Google Shape;287;g273bbb97373_5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550" y="878400"/>
            <a:ext cx="2550600" cy="51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273bbb97373_5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1" y="0"/>
            <a:ext cx="12098677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zh-TW"/>
              <a:t>研究主體介紹</a:t>
            </a:r>
            <a:endParaRPr/>
          </a:p>
        </p:txBody>
      </p:sp>
      <p:sp>
        <p:nvSpPr>
          <p:cNvPr id="86" name="Google Shape;86;p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757575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7" name="Google Shape;8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5700" y="6555844"/>
            <a:ext cx="316300" cy="3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39eef2af9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其他</a:t>
            </a:r>
            <a:r>
              <a:rPr lang="zh-TW"/>
              <a:t>優化</a:t>
            </a:r>
            <a:endParaRPr/>
          </a:p>
        </p:txBody>
      </p:sp>
      <p:sp>
        <p:nvSpPr>
          <p:cNvPr id="294" name="Google Shape;294;g2739eef2af9_0_7"/>
          <p:cNvSpPr txBox="1"/>
          <p:nvPr>
            <p:ph idx="1" type="body"/>
          </p:nvPr>
        </p:nvSpPr>
        <p:spPr>
          <a:xfrm>
            <a:off x="838200" y="16908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lang="zh-TW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Memory系統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zh-TW" sz="2600">
                <a:solidFill>
                  <a:schemeClr val="dk1"/>
                </a:solidFill>
              </a:rPr>
              <a:t>重複使用模擬到的子遊戲樹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zh-TW" sz="2600">
                <a:solidFill>
                  <a:schemeClr val="dk1"/>
                </a:solidFill>
              </a:rPr>
              <a:t>問題：MCTS用的公式在V，</a:t>
            </a:r>
            <a:endParaRPr sz="26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chemeClr val="dk1"/>
                </a:solidFill>
              </a:rPr>
              <a:t>N太大時就不會再探索了，過度專注一個分支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zh-TW" sz="2600">
                <a:solidFill>
                  <a:schemeClr val="dk1"/>
                </a:solidFill>
              </a:rPr>
              <a:t>解決方法：V除以N得到平均V值，N全部重設為1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zh-TW" sz="2600">
                <a:solidFill>
                  <a:schemeClr val="dk1"/>
                </a:solidFill>
              </a:rPr>
              <a:t>時間擴充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zh-TW" sz="2600">
                <a:solidFill>
                  <a:schemeClr val="dk1"/>
                </a:solidFill>
              </a:rPr>
              <a:t>由於Memory系統使我們可以有多餘時間</a:t>
            </a:r>
            <a:br>
              <a:rPr lang="zh-TW" sz="2600">
                <a:solidFill>
                  <a:schemeClr val="dk1"/>
                </a:solidFill>
              </a:rPr>
            </a:br>
            <a:r>
              <a:rPr lang="zh-TW" sz="2600">
                <a:solidFill>
                  <a:schemeClr val="dk1"/>
                </a:solidFill>
              </a:rPr>
              <a:t>=&gt; 再多模擬幾次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chemeClr val="dk1"/>
                </a:solidFill>
              </a:rPr>
              <a:t>		=&gt; 玩家回合時也預模擬幾次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zh-TW"/>
              <a:t>探討「解」之存在性</a:t>
            </a:r>
            <a:endParaRPr/>
          </a:p>
        </p:txBody>
      </p:sp>
      <p:sp>
        <p:nvSpPr>
          <p:cNvPr id="300" name="Google Shape;300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757575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01" name="Google Shape;3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4875" y="6520075"/>
            <a:ext cx="317125" cy="3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37a6c7d2d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完全訊息賽局與「解」</a:t>
            </a:r>
            <a:endParaRPr/>
          </a:p>
        </p:txBody>
      </p:sp>
      <p:sp>
        <p:nvSpPr>
          <p:cNvPr id="307" name="Google Shape;307;g2737a6c7d2d_0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賽局理論：策梅洛定理（Zermelo's theorem）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在二人的有限遊戲中，如果雙方皆擁有完全的資訊，並且運氣因素並不牽涉在遊戲中，那先行或後行者當中必有一方有必勝/必不敗的策略。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因四角連線規則：必不結束於平手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對任意技能組合：先手必勝、後手必勝 or 無限遊戲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737a6c7d2d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如何判定必勝必負情況?</a:t>
            </a:r>
            <a:endParaRPr/>
          </a:p>
        </p:txBody>
      </p:sp>
      <p:sp>
        <p:nvSpPr>
          <p:cNvPr id="313" name="Google Shape;313;g2737a6c7d2d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發現問題: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設計出明顯毫無勝算敵人會減少遊戲的趣味與挑戰性。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已知: 假設某方發不出任何技能，則不可能獲勝。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問題分解: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給定技能組、其全數技能是否能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被無技能的對手永久擋下，不能發動?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737a6c7d2d_0_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定義討論範圍</a:t>
            </a:r>
            <a:endParaRPr/>
          </a:p>
        </p:txBody>
      </p:sp>
      <p:sp>
        <p:nvSpPr>
          <p:cNvPr id="319" name="Google Shape;319;g2737a6c7d2d_0_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X</a:t>
            </a:r>
            <a:r>
              <a:rPr lang="zh-TW">
                <a:solidFill>
                  <a:schemeClr val="dk1"/>
                </a:solidFill>
              </a:rPr>
              <a:t>給定技能且先攻、O無技能且後手。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X若能保證發出任意技能則視為有能發動之解。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相反、O若能保證無限拖延遊戲則視為有必不能發動之解。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三假設: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棋盤無限大且不存在邊界、</a:t>
            </a:r>
            <a:r>
              <a:rPr lang="zh-TW">
                <a:solidFill>
                  <a:schemeClr val="dk1"/>
                </a:solidFill>
              </a:rPr>
              <a:t>初始棋盤無子、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雙方也皆無法基於任何特殊效果連下2子。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737a6c7d2d_0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叉子</a:t>
            </a:r>
            <a:r>
              <a:rPr lang="zh-TW"/>
              <a:t>定理</a:t>
            </a:r>
            <a:endParaRPr/>
          </a:p>
        </p:txBody>
      </p:sp>
      <p:sp>
        <p:nvSpPr>
          <p:cNvPr id="325" name="Google Shape;325;g2737a6c7d2d_0_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因</a:t>
            </a:r>
            <a:r>
              <a:rPr lang="zh-TW">
                <a:solidFill>
                  <a:schemeClr val="dk1"/>
                </a:solidFill>
              </a:rPr>
              <a:t>雙方也皆無法連下2子則有: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若</a:t>
            </a:r>
            <a:r>
              <a:rPr lang="zh-TW">
                <a:solidFill>
                  <a:schemeClr val="dk1"/>
                </a:solidFill>
              </a:rPr>
              <a:t>剛下完一步後，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場上有2個以上好的位置。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則其中一個必定能被下到。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6" name="Google Shape;326;g2737a6c7d2d_0_18"/>
          <p:cNvPicPr preferRelativeResize="0"/>
          <p:nvPr/>
        </p:nvPicPr>
        <p:blipFill rotWithShape="1">
          <a:blip r:embed="rId3">
            <a:alphaModFix/>
          </a:blip>
          <a:srcRect b="37791" l="37984" r="0" t="0"/>
          <a:stretch/>
        </p:blipFill>
        <p:spPr>
          <a:xfrm>
            <a:off x="6573150" y="448525"/>
            <a:ext cx="2950025" cy="29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2737a6c7d2d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125" y="3529675"/>
            <a:ext cx="367665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37a6c7d2d_0_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叉子定理: 二元必發</a:t>
            </a:r>
            <a:endParaRPr/>
          </a:p>
        </p:txBody>
      </p:sp>
      <p:pic>
        <p:nvPicPr>
          <p:cNvPr id="333" name="Google Shape;333;g2737a6c7d2d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50" y="1937088"/>
            <a:ext cx="1857375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737a6c7d2d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7175" y="2524138"/>
            <a:ext cx="2771775" cy="18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737a6c7d2d_0_26"/>
          <p:cNvSpPr txBox="1"/>
          <p:nvPr>
            <p:ph idx="1" type="body"/>
          </p:nvPr>
        </p:nvSpPr>
        <p:spPr>
          <a:xfrm>
            <a:off x="1884850" y="5062925"/>
            <a:ext cx="20202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zh-TW"/>
              <a:t>二元圖形</a:t>
            </a:r>
            <a:endParaRPr/>
          </a:p>
        </p:txBody>
      </p:sp>
      <p:pic>
        <p:nvPicPr>
          <p:cNvPr id="336" name="Google Shape;336;g2737a6c7d2d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9325" y="1152513"/>
            <a:ext cx="4533900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2737a6c7d2d_0_26"/>
          <p:cNvSpPr txBox="1"/>
          <p:nvPr>
            <p:ph idx="1" type="body"/>
          </p:nvPr>
        </p:nvSpPr>
        <p:spPr>
          <a:xfrm>
            <a:off x="7790475" y="5892125"/>
            <a:ext cx="30576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必能成功發動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737a6c7d2d_0_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叉子定理: 三</a:t>
            </a:r>
            <a:r>
              <a:rPr lang="zh-TW"/>
              <a:t>角形必發</a:t>
            </a:r>
            <a:endParaRPr/>
          </a:p>
        </p:txBody>
      </p:sp>
      <p:sp>
        <p:nvSpPr>
          <p:cNvPr id="343" name="Google Shape;343;g2737a6c7d2d_0_55"/>
          <p:cNvSpPr txBox="1"/>
          <p:nvPr>
            <p:ph idx="1" type="body"/>
          </p:nvPr>
        </p:nvSpPr>
        <p:spPr>
          <a:xfrm>
            <a:off x="1132050" y="4750250"/>
            <a:ext cx="26862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不共線三</a:t>
            </a:r>
            <a:r>
              <a:rPr lang="zh-TW">
                <a:solidFill>
                  <a:schemeClr val="dk1"/>
                </a:solidFill>
              </a:rPr>
              <a:t>元圖形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4" name="Google Shape;344;g2737a6c7d2d_0_55"/>
          <p:cNvSpPr txBox="1"/>
          <p:nvPr>
            <p:ph idx="1" type="body"/>
          </p:nvPr>
        </p:nvSpPr>
        <p:spPr>
          <a:xfrm>
            <a:off x="6852450" y="5892125"/>
            <a:ext cx="30576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必能成功發動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5" name="Google Shape;345;g2737a6c7d2d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125" y="1822375"/>
            <a:ext cx="2686050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737a6c7d2d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4175" y="1843225"/>
            <a:ext cx="4656398" cy="38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37a6c7d2d_0_6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叉子定理: </a:t>
            </a:r>
            <a:r>
              <a:rPr lang="zh-TW"/>
              <a:t>三角形必發證明</a:t>
            </a:r>
            <a:endParaRPr/>
          </a:p>
        </p:txBody>
      </p:sp>
      <p:sp>
        <p:nvSpPr>
          <p:cNvPr id="352" name="Google Shape;352;g2737a6c7d2d_0_66"/>
          <p:cNvSpPr txBox="1"/>
          <p:nvPr/>
        </p:nvSpPr>
        <p:spPr>
          <a:xfrm>
            <a:off x="1113325" y="2265350"/>
            <a:ext cx="4831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觀察三角形三邊中點連線段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有四相似小三角形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形成中間的反向三角</a:t>
            </a:r>
            <a:endParaRPr sz="2800">
              <a:solidFill>
                <a:schemeClr val="dk1"/>
              </a:solidFill>
            </a:endParaRPr>
          </a:p>
        </p:txBody>
      </p:sp>
      <p:grpSp>
        <p:nvGrpSpPr>
          <p:cNvPr id="353" name="Google Shape;353;g2737a6c7d2d_0_66"/>
          <p:cNvGrpSpPr/>
          <p:nvPr/>
        </p:nvGrpSpPr>
        <p:grpSpPr>
          <a:xfrm>
            <a:off x="6713083" y="1572269"/>
            <a:ext cx="3912984" cy="3912984"/>
            <a:chOff x="7807500" y="1134200"/>
            <a:chExt cx="2952750" cy="2952750"/>
          </a:xfrm>
        </p:grpSpPr>
        <p:sp>
          <p:nvSpPr>
            <p:cNvPr id="354" name="Google Shape;354;g2737a6c7d2d_0_66"/>
            <p:cNvSpPr/>
            <p:nvPr/>
          </p:nvSpPr>
          <p:spPr>
            <a:xfrm>
              <a:off x="7807500" y="1134200"/>
              <a:ext cx="2952600" cy="2886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5" name="Google Shape;355;g2737a6c7d2d_0_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07500" y="1134200"/>
              <a:ext cx="2952750" cy="2952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73bbb97373_5_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叉子定理: </a:t>
            </a:r>
            <a:r>
              <a:rPr lang="zh-TW"/>
              <a:t>三角形必發證明</a:t>
            </a:r>
            <a:endParaRPr/>
          </a:p>
        </p:txBody>
      </p:sp>
      <p:sp>
        <p:nvSpPr>
          <p:cNvPr id="361" name="Google Shape;361;g273bbb97373_5_48"/>
          <p:cNvSpPr txBox="1"/>
          <p:nvPr>
            <p:ph idx="1" type="body"/>
          </p:nvPr>
        </p:nvSpPr>
        <p:spPr>
          <a:xfrm>
            <a:off x="7303825" y="5892125"/>
            <a:ext cx="30576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必能成功發動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2" name="Google Shape;362;g273bbb97373_5_48"/>
          <p:cNvSpPr txBox="1"/>
          <p:nvPr/>
        </p:nvSpPr>
        <p:spPr>
          <a:xfrm>
            <a:off x="545875" y="2589625"/>
            <a:ext cx="590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有3攻擊點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引用2元必發 -&gt; 必有一邊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363" name="Google Shape;363;g273bbb97373_5_48"/>
          <p:cNvPicPr preferRelativeResize="0"/>
          <p:nvPr/>
        </p:nvPicPr>
        <p:blipFill rotWithShape="1">
          <a:blip r:embed="rId3">
            <a:alphaModFix/>
          </a:blip>
          <a:srcRect b="34222" l="31538" r="37769" t="18119"/>
          <a:stretch/>
        </p:blipFill>
        <p:spPr>
          <a:xfrm>
            <a:off x="6062350" y="1613500"/>
            <a:ext cx="4757798" cy="406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73bbb97373_5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225" y="3948075"/>
            <a:ext cx="2272575" cy="22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 sz="3900"/>
              <a:t>主題發想</a:t>
            </a:r>
            <a:endParaRPr sz="3900"/>
          </a:p>
        </p:txBody>
      </p:sp>
      <p:sp>
        <p:nvSpPr>
          <p:cNvPr id="94" name="Google Shape;94;p4"/>
          <p:cNvSpPr txBox="1"/>
          <p:nvPr>
            <p:ph idx="1" type="body"/>
          </p:nvPr>
        </p:nvSpPr>
        <p:spPr>
          <a:xfrm>
            <a:off x="916500" y="16907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600">
                <a:solidFill>
                  <a:schemeClr val="dk1"/>
                </a:solidFill>
              </a:rPr>
              <a:t>我們在暑假以井字棋為發想</a:t>
            </a:r>
            <a:endParaRPr sz="26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600">
                <a:solidFill>
                  <a:schemeClr val="dk1"/>
                </a:solidFill>
              </a:rPr>
              <a:t>複雜、高趣味、受歡迎</a:t>
            </a:r>
            <a:endParaRPr sz="26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600">
                <a:solidFill>
                  <a:schemeClr val="dk1"/>
                </a:solidFill>
              </a:rPr>
              <a:t>roguelike概念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95" name="Google Shape;9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949" y="1497774"/>
            <a:ext cx="3862475" cy="38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73690e2a2a_1_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叉子定理: </a:t>
            </a:r>
            <a:r>
              <a:rPr lang="zh-TW"/>
              <a:t>三角形必發證明</a:t>
            </a:r>
            <a:endParaRPr/>
          </a:p>
        </p:txBody>
      </p:sp>
      <p:sp>
        <p:nvSpPr>
          <p:cNvPr id="370" name="Google Shape;370;g273690e2a2a_1_24"/>
          <p:cNvSpPr txBox="1"/>
          <p:nvPr>
            <p:ph idx="1" type="body"/>
          </p:nvPr>
        </p:nvSpPr>
        <p:spPr>
          <a:xfrm>
            <a:off x="7303825" y="5892125"/>
            <a:ext cx="30576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必能成功發動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1" name="Google Shape;371;g273690e2a2a_1_24"/>
          <p:cNvPicPr preferRelativeResize="0"/>
          <p:nvPr/>
        </p:nvPicPr>
        <p:blipFill rotWithShape="1">
          <a:blip r:embed="rId3">
            <a:alphaModFix/>
          </a:blip>
          <a:srcRect b="34027" l="31745" r="37561" t="17870"/>
          <a:stretch/>
        </p:blipFill>
        <p:spPr>
          <a:xfrm>
            <a:off x="6172225" y="1522950"/>
            <a:ext cx="4714426" cy="406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73690e2a2a_1_24"/>
          <p:cNvSpPr txBox="1"/>
          <p:nvPr/>
        </p:nvSpPr>
        <p:spPr>
          <a:xfrm>
            <a:off x="545875" y="2589625"/>
            <a:ext cx="590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有3攻擊點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引用2元必發 -&gt; 必有一邊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73690e2a2a_1_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叉子定理: </a:t>
            </a:r>
            <a:r>
              <a:rPr lang="zh-TW"/>
              <a:t>三角形必發證明</a:t>
            </a:r>
            <a:endParaRPr/>
          </a:p>
        </p:txBody>
      </p:sp>
      <p:sp>
        <p:nvSpPr>
          <p:cNvPr id="378" name="Google Shape;378;g273690e2a2a_1_31"/>
          <p:cNvSpPr txBox="1"/>
          <p:nvPr>
            <p:ph idx="1" type="body"/>
          </p:nvPr>
        </p:nvSpPr>
        <p:spPr>
          <a:xfrm>
            <a:off x="7303825" y="5892125"/>
            <a:ext cx="30576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必能成功發動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9" name="Google Shape;379;g273690e2a2a_1_31"/>
          <p:cNvPicPr preferRelativeResize="0"/>
          <p:nvPr/>
        </p:nvPicPr>
        <p:blipFill rotWithShape="1">
          <a:blip r:embed="rId3">
            <a:alphaModFix/>
          </a:blip>
          <a:srcRect b="34030" l="31360" r="37304" t="17869"/>
          <a:stretch/>
        </p:blipFill>
        <p:spPr>
          <a:xfrm>
            <a:off x="6281800" y="1446750"/>
            <a:ext cx="5072002" cy="428214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73690e2a2a_1_31"/>
          <p:cNvSpPr txBox="1"/>
          <p:nvPr/>
        </p:nvSpPr>
        <p:spPr>
          <a:xfrm>
            <a:off x="545875" y="2589625"/>
            <a:ext cx="590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有3攻擊點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引用2元必發 -&gt; 必有一邊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73690e2a2a_1_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叉子定理: </a:t>
            </a:r>
            <a:r>
              <a:rPr lang="zh-TW"/>
              <a:t>三角形必發證明</a:t>
            </a:r>
            <a:endParaRPr/>
          </a:p>
        </p:txBody>
      </p:sp>
      <p:sp>
        <p:nvSpPr>
          <p:cNvPr id="386" name="Google Shape;386;g273690e2a2a_1_38"/>
          <p:cNvSpPr txBox="1"/>
          <p:nvPr>
            <p:ph idx="1" type="body"/>
          </p:nvPr>
        </p:nvSpPr>
        <p:spPr>
          <a:xfrm>
            <a:off x="7303825" y="5892125"/>
            <a:ext cx="30576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必能成功發動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7" name="Google Shape;387;g273690e2a2a_1_38"/>
          <p:cNvPicPr preferRelativeResize="0"/>
          <p:nvPr/>
        </p:nvPicPr>
        <p:blipFill rotWithShape="1">
          <a:blip r:embed="rId3">
            <a:alphaModFix/>
          </a:blip>
          <a:srcRect b="35896" l="31619" r="37687" t="17634"/>
          <a:stretch/>
        </p:blipFill>
        <p:spPr>
          <a:xfrm>
            <a:off x="6046925" y="1534250"/>
            <a:ext cx="5045779" cy="420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273690e2a2a_1_38"/>
          <p:cNvSpPr txBox="1"/>
          <p:nvPr/>
        </p:nvSpPr>
        <p:spPr>
          <a:xfrm>
            <a:off x="545875" y="2589625"/>
            <a:ext cx="5906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有3攻擊點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引用2元必發 -&gt; 必有一邊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三角形＆反向滿足叉子定理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73690e2a2a_1_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叉子定理: </a:t>
            </a:r>
            <a:r>
              <a:rPr lang="zh-TW"/>
              <a:t>三角形必發證明</a:t>
            </a:r>
            <a:endParaRPr/>
          </a:p>
        </p:txBody>
      </p:sp>
      <p:sp>
        <p:nvSpPr>
          <p:cNvPr id="394" name="Google Shape;394;g273690e2a2a_1_45"/>
          <p:cNvSpPr txBox="1"/>
          <p:nvPr>
            <p:ph idx="1" type="body"/>
          </p:nvPr>
        </p:nvSpPr>
        <p:spPr>
          <a:xfrm>
            <a:off x="7303825" y="5892125"/>
            <a:ext cx="30576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必能成功發動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5" name="Google Shape;395;g273690e2a2a_1_45"/>
          <p:cNvPicPr preferRelativeResize="0"/>
          <p:nvPr/>
        </p:nvPicPr>
        <p:blipFill rotWithShape="1">
          <a:blip r:embed="rId3">
            <a:alphaModFix/>
          </a:blip>
          <a:srcRect b="35662" l="31487" r="37819" t="17870"/>
          <a:stretch/>
        </p:blipFill>
        <p:spPr>
          <a:xfrm>
            <a:off x="5999950" y="1462425"/>
            <a:ext cx="5077277" cy="422752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73690e2a2a_1_45"/>
          <p:cNvSpPr txBox="1"/>
          <p:nvPr/>
        </p:nvSpPr>
        <p:spPr>
          <a:xfrm>
            <a:off x="545875" y="2589625"/>
            <a:ext cx="5906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有3攻擊點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引用2元必發 -&gt; 必有一邊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三角形＆反向滿足叉子定理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73690e2a2a_1_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叉子定理: </a:t>
            </a:r>
            <a:r>
              <a:rPr lang="zh-TW"/>
              <a:t>三角形必發證明</a:t>
            </a:r>
            <a:endParaRPr/>
          </a:p>
        </p:txBody>
      </p:sp>
      <p:sp>
        <p:nvSpPr>
          <p:cNvPr id="402" name="Google Shape;402;g273690e2a2a_1_52"/>
          <p:cNvSpPr txBox="1"/>
          <p:nvPr>
            <p:ph idx="1" type="body"/>
          </p:nvPr>
        </p:nvSpPr>
        <p:spPr>
          <a:xfrm>
            <a:off x="7303825" y="5892125"/>
            <a:ext cx="30576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必能成功發動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3" name="Google Shape;403;g273690e2a2a_1_52"/>
          <p:cNvPicPr preferRelativeResize="0"/>
          <p:nvPr/>
        </p:nvPicPr>
        <p:blipFill rotWithShape="1">
          <a:blip r:embed="rId3">
            <a:alphaModFix/>
          </a:blip>
          <a:srcRect b="34263" l="31619" r="37687" t="17634"/>
          <a:stretch/>
        </p:blipFill>
        <p:spPr>
          <a:xfrm>
            <a:off x="5999975" y="1464000"/>
            <a:ext cx="4975550" cy="428857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273690e2a2a_1_52"/>
          <p:cNvSpPr txBox="1"/>
          <p:nvPr/>
        </p:nvSpPr>
        <p:spPr>
          <a:xfrm>
            <a:off x="545875" y="2589625"/>
            <a:ext cx="5906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有3攻擊點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引用2元必發 -&gt; 必有一邊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三角形＆反向滿足叉子定理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反向後-&gt;兩攻擊點亦滿足叉子定理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73690e2a2a_1_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叉子定理: </a:t>
            </a:r>
            <a:r>
              <a:rPr lang="zh-TW"/>
              <a:t>三角形必發證明</a:t>
            </a:r>
            <a:endParaRPr/>
          </a:p>
        </p:txBody>
      </p:sp>
      <p:sp>
        <p:nvSpPr>
          <p:cNvPr id="410" name="Google Shape;410;g273690e2a2a_1_59"/>
          <p:cNvSpPr txBox="1"/>
          <p:nvPr>
            <p:ph idx="1" type="body"/>
          </p:nvPr>
        </p:nvSpPr>
        <p:spPr>
          <a:xfrm>
            <a:off x="7303825" y="5892125"/>
            <a:ext cx="30576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必能成功發動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1" name="Google Shape;411;g273690e2a2a_1_59"/>
          <p:cNvPicPr preferRelativeResize="0"/>
          <p:nvPr/>
        </p:nvPicPr>
        <p:blipFill rotWithShape="1">
          <a:blip r:embed="rId3">
            <a:alphaModFix/>
          </a:blip>
          <a:srcRect b="34619" l="31489" r="37815" t="17872"/>
          <a:stretch/>
        </p:blipFill>
        <p:spPr>
          <a:xfrm>
            <a:off x="5921700" y="1502925"/>
            <a:ext cx="5155752" cy="438920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273690e2a2a_1_59"/>
          <p:cNvSpPr txBox="1"/>
          <p:nvPr/>
        </p:nvSpPr>
        <p:spPr>
          <a:xfrm>
            <a:off x="545875" y="2589625"/>
            <a:ext cx="5906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有3攻擊點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引用2元必發 -&gt; 必有一邊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三角形＆反向滿足叉子定理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反向後-&gt;兩攻擊點亦滿足叉子定理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3bbb97373_1_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直線是</a:t>
            </a:r>
            <a:r>
              <a:rPr lang="zh-TW"/>
              <a:t>一種</a:t>
            </a:r>
            <a:r>
              <a:rPr lang="zh-TW"/>
              <a:t>三角形 (?!</a:t>
            </a:r>
            <a:endParaRPr/>
          </a:p>
        </p:txBody>
      </p:sp>
      <p:sp>
        <p:nvSpPr>
          <p:cNvPr id="419" name="Google Shape;419;g273bbb97373_1_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給定2+1圖形，中間空n格時必有解。(n&gt;0)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觀察下方序列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0" name="Google Shape;420;g273bbb97373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5700" y="6555844"/>
            <a:ext cx="316300" cy="3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273bbb97373_1_31"/>
          <p:cNvPicPr preferRelativeResize="0"/>
          <p:nvPr/>
        </p:nvPicPr>
        <p:blipFill rotWithShape="1">
          <a:blip r:embed="rId4">
            <a:alphaModFix/>
          </a:blip>
          <a:srcRect b="0" l="0" r="14412" t="0"/>
          <a:stretch/>
        </p:blipFill>
        <p:spPr>
          <a:xfrm>
            <a:off x="217738" y="5305275"/>
            <a:ext cx="5543499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273bbb97373_1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1225" y="5300513"/>
            <a:ext cx="27527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273bbb97373_1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7325" y="589850"/>
            <a:ext cx="36576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73c20e5607_0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直線是一種三角形 (?!</a:t>
            </a:r>
            <a:endParaRPr/>
          </a:p>
        </p:txBody>
      </p:sp>
      <p:sp>
        <p:nvSpPr>
          <p:cNvPr id="430" name="Google Shape;430;g273c20e5607_0_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給定2+1圖形，中間空n格時必有解。(n&gt;0)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觀察下方序列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可三個三個</a:t>
            </a:r>
            <a:r>
              <a:rPr lang="zh-TW">
                <a:solidFill>
                  <a:schemeClr val="dk1"/>
                </a:solidFill>
              </a:rPr>
              <a:t>一組折疊成右方棋盤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其中組出新目標圖形(右方三角形)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等價於原棋盤上成功、又三角形必發、故必有解。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1" name="Google Shape;431;g273c20e5607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5700" y="6555844"/>
            <a:ext cx="316300" cy="3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273c20e5607_0_15"/>
          <p:cNvPicPr preferRelativeResize="0"/>
          <p:nvPr/>
        </p:nvPicPr>
        <p:blipFill rotWithShape="1">
          <a:blip r:embed="rId4">
            <a:alphaModFix/>
          </a:blip>
          <a:srcRect b="0" l="0" r="57501" t="0"/>
          <a:stretch/>
        </p:blipFill>
        <p:spPr>
          <a:xfrm>
            <a:off x="8825444" y="3265375"/>
            <a:ext cx="275272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273c20e5607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5450" y="5295738"/>
            <a:ext cx="27527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273c20e5607_0_15"/>
          <p:cNvPicPr preferRelativeResize="0"/>
          <p:nvPr/>
        </p:nvPicPr>
        <p:blipFill rotWithShape="1">
          <a:blip r:embed="rId4">
            <a:alphaModFix/>
          </a:blip>
          <a:srcRect b="0" l="42158" r="15342" t="0"/>
          <a:stretch/>
        </p:blipFill>
        <p:spPr>
          <a:xfrm>
            <a:off x="8825444" y="4280550"/>
            <a:ext cx="275272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273c20e5607_0_15"/>
          <p:cNvPicPr preferRelativeResize="0"/>
          <p:nvPr/>
        </p:nvPicPr>
        <p:blipFill rotWithShape="1">
          <a:blip r:embed="rId4">
            <a:alphaModFix/>
          </a:blip>
          <a:srcRect b="0" l="0" r="14412" t="0"/>
          <a:stretch/>
        </p:blipFill>
        <p:spPr>
          <a:xfrm>
            <a:off x="217738" y="5305275"/>
            <a:ext cx="5543499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273c20e5607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1225" y="5300513"/>
            <a:ext cx="275272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273c20e5607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23288" y="706438"/>
            <a:ext cx="176212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273c20e5607_0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7325" y="589850"/>
            <a:ext cx="36576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737a6c7d2d_0_7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魚熊</a:t>
            </a:r>
            <a:r>
              <a:rPr lang="zh-TW"/>
              <a:t>定理</a:t>
            </a:r>
            <a:endParaRPr/>
          </a:p>
        </p:txBody>
      </p:sp>
      <p:sp>
        <p:nvSpPr>
          <p:cNvPr id="444" name="Google Shape;444;g2737a6c7d2d_0_7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叉子定理對手視角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因雙方皆無法連下2子則有: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若換你下</a:t>
            </a:r>
            <a:r>
              <a:rPr lang="zh-TW">
                <a:solidFill>
                  <a:schemeClr val="dk1"/>
                </a:solidFill>
              </a:rPr>
              <a:t>一步時</a:t>
            </a:r>
            <a:r>
              <a:rPr lang="zh-TW">
                <a:solidFill>
                  <a:schemeClr val="dk1"/>
                </a:solidFill>
              </a:rPr>
              <a:t>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場上有2個以上</a:t>
            </a:r>
            <a:r>
              <a:rPr lang="zh-TW">
                <a:solidFill>
                  <a:schemeClr val="dk1"/>
                </a:solidFill>
              </a:rPr>
              <a:t>必須下</a:t>
            </a:r>
            <a:r>
              <a:rPr lang="zh-TW">
                <a:solidFill>
                  <a:schemeClr val="dk1"/>
                </a:solidFill>
              </a:rPr>
              <a:t>的位置。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則其中一個必定不能被下到。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例: </a:t>
            </a:r>
            <a:r>
              <a:rPr lang="zh-TW">
                <a:solidFill>
                  <a:schemeClr val="dk1"/>
                </a:solidFill>
              </a:rPr>
              <a:t>靠牆三連不行、三連不行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5" name="Google Shape;445;g2737a6c7d2d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150" y="1367813"/>
            <a:ext cx="369570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2737a6c7d2d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2775" y="3418650"/>
            <a:ext cx="360045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73c20e5607_0_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魚熊定理: 三角形要求含初點無解</a:t>
            </a:r>
            <a:endParaRPr/>
          </a:p>
        </p:txBody>
      </p:sp>
      <p:sp>
        <p:nvSpPr>
          <p:cNvPr id="452" name="Google Shape;452;g273c20e5607_0_4"/>
          <p:cNvSpPr txBox="1"/>
          <p:nvPr/>
        </p:nvSpPr>
        <p:spPr>
          <a:xfrm>
            <a:off x="545875" y="2589625"/>
            <a:ext cx="5906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除初點外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其餘部分形成三組點對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每組各不重疊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且同時需要再兩子才能成功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故根據魚熊無解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453" name="Google Shape;453;g273c20e5607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288" y="1540875"/>
            <a:ext cx="4619625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/>
          <p:nvPr>
            <p:ph type="title"/>
          </p:nvPr>
        </p:nvSpPr>
        <p:spPr>
          <a:xfrm>
            <a:off x="838200" y="437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 sz="4400"/>
              <a:t>遊戲規則-戰鬥部分</a:t>
            </a:r>
            <a:endParaRPr/>
          </a:p>
        </p:txBody>
      </p:sp>
      <p:sp>
        <p:nvSpPr>
          <p:cNvPr id="101" name="Google Shape;101;p5"/>
          <p:cNvSpPr txBox="1"/>
          <p:nvPr>
            <p:ph idx="1" type="body"/>
          </p:nvPr>
        </p:nvSpPr>
        <p:spPr>
          <a:xfrm>
            <a:off x="525050" y="1762975"/>
            <a:ext cx="2797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連成特定形狀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影響「對抗值」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四角連線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重置棋盤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技能組多樣化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2" name="Google Shape;102;p5"/>
          <p:cNvPicPr preferRelativeResize="0"/>
          <p:nvPr/>
        </p:nvPicPr>
        <p:blipFill rotWithShape="1">
          <a:blip r:embed="rId3">
            <a:alphaModFix/>
          </a:blip>
          <a:srcRect b="0" l="2080" r="699" t="0"/>
          <a:stretch/>
        </p:blipFill>
        <p:spPr>
          <a:xfrm>
            <a:off x="3322550" y="1690700"/>
            <a:ext cx="8595999" cy="47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737a6c7d2d_0_8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魚熊定理: </a:t>
            </a:r>
            <a:r>
              <a:rPr lang="zh-TW"/>
              <a:t>線性2+2含2空格無解</a:t>
            </a:r>
            <a:endParaRPr/>
          </a:p>
        </p:txBody>
      </p:sp>
      <p:sp>
        <p:nvSpPr>
          <p:cNvPr id="459" name="Google Shape;459;g2737a6c7d2d_0_8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根據魚熊: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給定兩子，要求4元圖形無解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X需要至少6步獲勝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根據2元必發: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O在4步內必能逼x重開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O必定能無限重開，X無解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60" name="Google Shape;460;g2737a6c7d2d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3800" y="3780950"/>
            <a:ext cx="27241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2737a6c7d2d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725" y="5076138"/>
            <a:ext cx="464820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737a6c7d2d_0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2100" y="1992363"/>
            <a:ext cx="554355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e611bdd433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魚熊定理: </a:t>
            </a:r>
            <a:r>
              <a:rPr lang="zh-TW"/>
              <a:t>橫三連+</a:t>
            </a:r>
            <a:r>
              <a:rPr lang="zh-TW"/>
              <a:t>二階</a:t>
            </a:r>
            <a:r>
              <a:rPr lang="zh-TW"/>
              <a:t>正方形</a:t>
            </a:r>
            <a:r>
              <a:rPr lang="zh-TW"/>
              <a:t>無解</a:t>
            </a:r>
            <a:endParaRPr/>
          </a:p>
        </p:txBody>
      </p:sp>
      <p:sp>
        <p:nvSpPr>
          <p:cNvPr id="469" name="Google Shape;469;g2e611bdd433_1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不失一般性地假設雙方初始兩步下的位置如右圖：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設初始X的位置為(0, 0)，第二個X的位置為(x, y)，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則可透過觀察得出：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當|x| + |y|是奇數時，O必須下在第二個X的右邊，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當|x| + |y|是偶數時，O必須下在第二個X的左邊，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否則X將有有限步數內必勝的方法。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0" name="Google Shape;470;g2e611bdd43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800" y="1476150"/>
            <a:ext cx="3810000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2e611bdd433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1425" y="6487546"/>
            <a:ext cx="340575" cy="3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e611bdd433_1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魚熊定理: 橫三連+二階正方形無解</a:t>
            </a:r>
            <a:endParaRPr/>
          </a:p>
        </p:txBody>
      </p:sp>
      <p:sp>
        <p:nvSpPr>
          <p:cNvPr id="478" name="Google Shape;478;g2e611bdd433_1_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再接著觀察，會發現每個X放置的位置和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O被迫著的地方皆會形成1x2的點對，且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列和列之間點對是交錯的。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由於兩種圖形在形成時，皆至少包含一個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完整的點對，根據每個點對都包含一個X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和一個O的結論，此兩種圖形，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根據魚熊定理必無解。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g2e611bdd433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5450" y="1690825"/>
            <a:ext cx="4152576" cy="415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3bbb97373_1_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魚熊定理: </a:t>
            </a:r>
            <a:r>
              <a:rPr lang="zh-TW"/>
              <a:t>衍生2+2類圖形無解</a:t>
            </a:r>
            <a:endParaRPr/>
          </a:p>
        </p:txBody>
      </p:sp>
      <p:sp>
        <p:nvSpPr>
          <p:cNvPr id="486" name="Google Shape;486;g273bbb97373_1_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Z</a:t>
            </a:r>
            <a:r>
              <a:rPr lang="zh-TW">
                <a:solidFill>
                  <a:schemeClr val="dk1"/>
                </a:solidFill>
              </a:rPr>
              <a:t>字形和S字形也將無法被拼湊出，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因為當版面是以1x2的點對平整地舖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成時，每個Z或S都將至少包含一個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完整的點對，根據上一頁的理論，此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種圖形也將無法完成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87" name="Google Shape;487;g273bbb97373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0700" y="1430325"/>
            <a:ext cx="4576650" cy="45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73c8fc51da_0_0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《</a:t>
            </a:r>
            <a:r>
              <a:rPr lang="zh-TW"/>
              <a:t>遊戲DEMO》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3bbb97373_1_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遊戲下載</a:t>
            </a:r>
            <a:endParaRPr/>
          </a:p>
        </p:txBody>
      </p:sp>
      <p:sp>
        <p:nvSpPr>
          <p:cNvPr id="500" name="Google Shape;500;g273bbb97373_1_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https://sp10651008.itch.io/xxoo-the-potato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系統要求：Windows XP (Extra Potatoes) 以上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CPU要求：馬鈴薯，沒發芽的最好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GPU要求：內顯吧，沒有就算了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RAM要求：不能太差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01" name="Google Shape;501;g273bbb97373_1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0150" y="1473775"/>
            <a:ext cx="42862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73bbb97373_4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結論-AI面相</a:t>
            </a:r>
            <a:endParaRPr/>
          </a:p>
        </p:txBody>
      </p:sp>
      <p:sp>
        <p:nvSpPr>
          <p:cNvPr id="508" name="Google Shape;508;g273bbb97373_4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我們成功做出具有高度泛化能力的AI，可以輕易適應多類技能、與對手互動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在Min-Max, ABP 和 MCTS中，以MCTS為最佳，能做到不同深度的模擬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在Reward Funcion中，則以Missing Symbol系統最為準確與穩定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BinBoard與MemoryTree也各自對效能有很大的貢獻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未來將持續優化計算，減少效能消耗，並提升準確度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Reward Function也可以再行測試、優化與調整 優勢與生命值 的權重比較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也會加入大量的新遊戲機制、新技能與新敵人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73cc833f18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結論-有解性分析面相</a:t>
            </a:r>
            <a:endParaRPr/>
          </a:p>
        </p:txBody>
      </p:sp>
      <p:sp>
        <p:nvSpPr>
          <p:cNvPr id="515" name="Google Shape;515;g273cc833f18_0_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我們成功</a:t>
            </a:r>
            <a:r>
              <a:rPr lang="zh-TW">
                <a:solidFill>
                  <a:schemeClr val="dk1"/>
                </a:solidFill>
              </a:rPr>
              <a:t>透過叉子定理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確定所有2元、3元情況下之有解性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對於4元或以上圖形則已用魚熊定理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完成3+1，2+2 (方塊) 等圖形之無解證明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以及部分雙圖形時的有解情況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未來將持續研究其他4元圖形與雙、三重圖形組合的有無解情況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dk1"/>
                </a:solidFill>
              </a:rPr>
              <a:t>也會考慮另從先後手是否有優勢的角度切入公平性分析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 sz="4400"/>
              <a:t>遊戲規則-</a:t>
            </a:r>
            <a:r>
              <a:rPr lang="zh-TW"/>
              <a:t>關卡部分</a:t>
            </a:r>
            <a:endParaRPr/>
          </a:p>
        </p:txBody>
      </p:sp>
      <p:sp>
        <p:nvSpPr>
          <p:cNvPr id="108" name="Google Shape;108;p6"/>
          <p:cNvSpPr txBox="1"/>
          <p:nvPr>
            <p:ph idx="1" type="body"/>
          </p:nvPr>
        </p:nvSpPr>
        <p:spPr>
          <a:xfrm>
            <a:off x="587700" y="1673225"/>
            <a:ext cx="3129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自訂地圖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插入不同的結點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地圖高多樣性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9" name="Google Shape;10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425" y="1825625"/>
            <a:ext cx="7977455" cy="43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研究動機</a:t>
            </a:r>
            <a:endParaRPr/>
          </a:p>
        </p:txBody>
      </p:sp>
      <p:sp>
        <p:nvSpPr>
          <p:cNvPr id="115" name="Google Shape;115;p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>
                <a:solidFill>
                  <a:schemeClr val="dk1"/>
                </a:solidFill>
              </a:rPr>
              <a:t>想做成電腦遊戲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zh-TW">
                <a:solidFill>
                  <a:schemeClr val="dk1"/>
                </a:solidFill>
              </a:rPr>
              <a:t>但AI困難、量化強度&amp;平衡困難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2800"/>
              <a:buChar char="●"/>
            </a:pPr>
            <a:r>
              <a:rPr lang="zh-TW">
                <a:solidFill>
                  <a:schemeClr val="dk1"/>
                </a:solidFill>
              </a:rPr>
              <a:t>藉專題機會向教授請教技巧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6" name="Google Shape;116;p8"/>
          <p:cNvPicPr preferRelativeResize="0"/>
          <p:nvPr/>
        </p:nvPicPr>
        <p:blipFill rotWithShape="1">
          <a:blip r:embed="rId3">
            <a:alphaModFix/>
          </a:blip>
          <a:srcRect b="5124" l="0" r="7868" t="6970"/>
          <a:stretch/>
        </p:blipFill>
        <p:spPr>
          <a:xfrm>
            <a:off x="6736950" y="1344500"/>
            <a:ext cx="4151075" cy="39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3bbb97373_3_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研究目的</a:t>
            </a:r>
            <a:endParaRPr/>
          </a:p>
        </p:txBody>
      </p:sp>
      <p:sp>
        <p:nvSpPr>
          <p:cNvPr id="123" name="Google Shape;123;g273bbb97373_3_2"/>
          <p:cNvSpPr txBox="1"/>
          <p:nvPr>
            <p:ph idx="1" type="body"/>
          </p:nvPr>
        </p:nvSpPr>
        <p:spPr>
          <a:xfrm>
            <a:off x="1011925" y="1810718"/>
            <a:ext cx="5333100" cy="178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1"/>
                </a:solidFill>
              </a:rPr>
              <a:t>AI 面相:</a:t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zh-TW" sz="3200">
                <a:solidFill>
                  <a:schemeClr val="dk1"/>
                </a:solidFill>
              </a:rPr>
              <a:t>製作高度泛化之敵人AI</a:t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zh-TW" sz="3200">
                <a:solidFill>
                  <a:schemeClr val="dk1"/>
                </a:solidFill>
              </a:rPr>
              <a:t>分析各版本AI表現差異</a:t>
            </a:r>
            <a:endParaRPr sz="2700"/>
          </a:p>
        </p:txBody>
      </p:sp>
      <p:sp>
        <p:nvSpPr>
          <p:cNvPr id="124" name="Google Shape;124;g273bbb97373_3_2"/>
          <p:cNvSpPr txBox="1"/>
          <p:nvPr>
            <p:ph idx="2" type="body"/>
          </p:nvPr>
        </p:nvSpPr>
        <p:spPr>
          <a:xfrm>
            <a:off x="1011925" y="4052280"/>
            <a:ext cx="5333100" cy="191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1"/>
                </a:solidFill>
              </a:rPr>
              <a:t>遊戲面相:</a:t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zh-TW" sz="3200">
                <a:solidFill>
                  <a:schemeClr val="dk1"/>
                </a:solidFill>
              </a:rPr>
              <a:t>探討「解」之存在性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zh-TW"/>
              <a:t>歷代</a:t>
            </a:r>
            <a:r>
              <a:rPr lang="zh-TW"/>
              <a:t>演進</a:t>
            </a:r>
            <a:endParaRPr/>
          </a:p>
        </p:txBody>
      </p:sp>
      <p:sp>
        <p:nvSpPr>
          <p:cNvPr id="130" name="Google Shape;130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757575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31" name="Google Shape;13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4875" y="6520075"/>
            <a:ext cx="317125" cy="3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2024-06-10T06:33:00Z</dcterms:created>
  <dc:creator>a97 _</dc:creator>
</cp:coreProperties>
</file>